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90" r:id="rId3"/>
    <p:sldId id="291" r:id="rId4"/>
    <p:sldId id="294" r:id="rId5"/>
    <p:sldId id="295" r:id="rId6"/>
    <p:sldId id="296" r:id="rId7"/>
    <p:sldId id="297" r:id="rId8"/>
    <p:sldId id="298" r:id="rId9"/>
    <p:sldId id="262" r:id="rId10"/>
    <p:sldId id="261" r:id="rId11"/>
    <p:sldId id="266" r:id="rId12"/>
    <p:sldId id="299" r:id="rId13"/>
    <p:sldId id="301" r:id="rId14"/>
    <p:sldId id="302" r:id="rId15"/>
    <p:sldId id="303" r:id="rId16"/>
    <p:sldId id="304" r:id="rId17"/>
    <p:sldId id="305" r:id="rId18"/>
  </p:sldIdLst>
  <p:sldSz cx="12192000" cy="6858000"/>
  <p:notesSz cx="6792913" cy="99250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eter wolters" initials="Pw" lastIdx="1" clrIdx="0">
    <p:extLst>
      <p:ext uri="{19B8F6BF-5375-455C-9EA6-DF929625EA0E}">
        <p15:presenceInfo xmlns:p15="http://schemas.microsoft.com/office/powerpoint/2012/main" userId="6b4fafe078c0221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24"/>
    <p:restoredTop sz="96405"/>
  </p:normalViewPr>
  <p:slideViewPr>
    <p:cSldViewPr snapToGrid="0" snapToObjects="1">
      <p:cViewPr varScale="1">
        <p:scale>
          <a:sx n="43" d="100"/>
          <a:sy n="43" d="100"/>
        </p:scale>
        <p:origin x="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E511C3D5-A997-0E4C-9718-B19C2BED6E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0BCE79A5-11A7-DD4F-B1AC-2134AD20201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44000" y="293914"/>
            <a:ext cx="10800000" cy="2412000"/>
          </a:xfrm>
        </p:spPr>
        <p:txBody>
          <a:bodyPr anchor="b">
            <a:normAutofit/>
          </a:bodyPr>
          <a:lstStyle>
            <a:lvl1pPr algn="l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nl-NL" dirty="0" err="1"/>
              <a:t>Title</a:t>
            </a:r>
            <a:r>
              <a:rPr lang="nl-NL" dirty="0"/>
              <a:t>  Open Sans </a:t>
            </a:r>
            <a:r>
              <a:rPr lang="nl-NL" dirty="0" err="1"/>
              <a:t>Bold</a:t>
            </a:r>
            <a:r>
              <a:rPr lang="nl-NL" dirty="0"/>
              <a:t> 48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3B87F42-9CAE-514A-BEFA-D22E3230886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44000" y="3309257"/>
            <a:ext cx="10800000" cy="1232264"/>
          </a:xfrm>
          <a:noFill/>
        </p:spPr>
        <p:txBody>
          <a:bodyPr/>
          <a:lstStyle>
            <a:lvl1pPr marL="0" marR="0" indent="0" algn="l" defTabSz="914400" rtl="0" eaLnBrk="1" fontAlgn="auto" latinLnBrk="0" hangingPunct="1">
              <a:lnSpc>
                <a:spcPts val="22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i="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ts val="22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NL" dirty="0">
                <a:effectLst/>
                <a:latin typeface="Open Sans" panose="020B0606030504020204" pitchFamily="34" charset="0"/>
              </a:rPr>
              <a:t>Date </a:t>
            </a:r>
            <a:r>
              <a:rPr lang="nl-NL" dirty="0" err="1">
                <a:effectLst/>
                <a:latin typeface="Open Sans" panose="020B0606030504020204" pitchFamily="34" charset="0"/>
              </a:rPr>
              <a:t>presentation</a:t>
            </a:r>
            <a:r>
              <a:rPr lang="nl-NL" dirty="0">
                <a:effectLst/>
                <a:latin typeface="Open Sans" panose="020B0606030504020204" pitchFamily="34" charset="0"/>
              </a:rPr>
              <a:t> + Name presentator (</a:t>
            </a:r>
            <a:r>
              <a:rPr lang="nl-NL" dirty="0" err="1">
                <a:effectLst/>
                <a:latin typeface="Open Sans" panose="020B0606030504020204" pitchFamily="34" charset="0"/>
              </a:rPr>
              <a:t>opt</a:t>
            </a:r>
            <a:r>
              <a:rPr lang="nl-NL" dirty="0">
                <a:effectLst/>
                <a:latin typeface="Open Sans" panose="020B0606030504020204" pitchFamily="34" charset="0"/>
              </a:rPr>
              <a:t>) + Free </a:t>
            </a:r>
            <a:r>
              <a:rPr lang="nl-NL" dirty="0" err="1">
                <a:effectLst/>
                <a:latin typeface="Open Sans" panose="020B0606030504020204" pitchFamily="34" charset="0"/>
              </a:rPr>
              <a:t>text</a:t>
            </a:r>
            <a:r>
              <a:rPr lang="nl-NL" dirty="0">
                <a:effectLst/>
                <a:latin typeface="Open Sans" panose="020B0606030504020204" pitchFamily="34" charset="0"/>
              </a:rPr>
              <a:t> (</a:t>
            </a:r>
            <a:r>
              <a:rPr lang="nl-NL" dirty="0" err="1">
                <a:effectLst/>
                <a:latin typeface="Open Sans" panose="020B0606030504020204" pitchFamily="34" charset="0"/>
              </a:rPr>
              <a:t>opt</a:t>
            </a:r>
            <a:r>
              <a:rPr lang="nl-NL" dirty="0">
                <a:effectLst/>
                <a:latin typeface="Open Sans" panose="020B0606030504020204" pitchFamily="34" charset="0"/>
              </a:rPr>
              <a:t>) &gt; 3 </a:t>
            </a:r>
            <a:r>
              <a:rPr lang="nl-NL" dirty="0" err="1">
                <a:effectLst/>
                <a:latin typeface="Open Sans" panose="020B0606030504020204" pitchFamily="34" charset="0"/>
              </a:rPr>
              <a:t>lines</a:t>
            </a:r>
            <a:r>
              <a:rPr lang="nl-NL" dirty="0">
                <a:effectLst/>
                <a:latin typeface="Open Sans" panose="020B0606030504020204" pitchFamily="34" charset="0"/>
              </a:rPr>
              <a:t>   Open Sans </a:t>
            </a:r>
            <a:r>
              <a:rPr lang="nl-NL" dirty="0" err="1">
                <a:effectLst/>
                <a:latin typeface="Open Sans" panose="020B0606030504020204" pitchFamily="34" charset="0"/>
              </a:rPr>
              <a:t>Regular</a:t>
            </a:r>
            <a:r>
              <a:rPr lang="nl-NL" dirty="0">
                <a:effectLst/>
                <a:latin typeface="Open Sans" panose="020B0606030504020204" pitchFamily="34" charset="0"/>
              </a:rPr>
              <a:t> 18 </a:t>
            </a:r>
            <a:r>
              <a:rPr lang="nl-NL" dirty="0" err="1">
                <a:effectLst/>
                <a:latin typeface="Open Sans" panose="020B0606030504020204" pitchFamily="34" charset="0"/>
              </a:rPr>
              <a:t>pt</a:t>
            </a:r>
            <a:endParaRPr lang="nl-NL" dirty="0"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0524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541122FE-13E1-2948-B8E5-8F3CD48170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EE2D77B-124B-7142-8970-6E4D9C2C6A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44000" y="248478"/>
            <a:ext cx="10800000" cy="1023731"/>
          </a:xfrm>
        </p:spPr>
        <p:txBody>
          <a:bodyPr anchor="b"/>
          <a:lstStyle>
            <a:lvl1pPr>
              <a:lnSpc>
                <a:spcPts val="2800"/>
              </a:lnSpc>
              <a:defRPr sz="2200" b="1" i="0" cap="none" baseline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nl-NL" dirty="0" err="1"/>
              <a:t>Following</a:t>
            </a:r>
            <a:r>
              <a:rPr lang="nl-NL" dirty="0"/>
              <a:t> page   </a:t>
            </a:r>
            <a:r>
              <a:rPr lang="nl-NL" dirty="0" err="1"/>
              <a:t>Title</a:t>
            </a:r>
            <a:r>
              <a:rPr lang="nl-NL" dirty="0"/>
              <a:t> Open Sans </a:t>
            </a:r>
            <a:r>
              <a:rPr lang="nl-NL" dirty="0" err="1"/>
              <a:t>bold</a:t>
            </a:r>
            <a:r>
              <a:rPr lang="nl-NL" dirty="0"/>
              <a:t> 22 </a:t>
            </a:r>
            <a:r>
              <a:rPr lang="nl-NL" dirty="0" err="1"/>
              <a:t>pt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B91D810-E01C-AE4C-A0BF-44223AC21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44000" y="1490871"/>
            <a:ext cx="10800000" cy="3925956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NL" dirty="0" err="1">
                <a:effectLst/>
                <a:latin typeface="Open Sans" panose="020B0606030504020204" pitchFamily="34" charset="0"/>
              </a:rPr>
              <a:t>Text</a:t>
            </a:r>
            <a:r>
              <a:rPr lang="nl-NL" dirty="0">
                <a:effectLst/>
                <a:latin typeface="Open Sans" panose="020B0606030504020204" pitchFamily="34" charset="0"/>
              </a:rPr>
              <a:t>   Open Sans </a:t>
            </a:r>
            <a:r>
              <a:rPr lang="nl-NL" dirty="0" err="1">
                <a:effectLst/>
                <a:latin typeface="Open Sans" panose="020B0606030504020204" pitchFamily="34" charset="0"/>
              </a:rPr>
              <a:t>Regular</a:t>
            </a:r>
            <a:r>
              <a:rPr lang="nl-NL" dirty="0">
                <a:effectLst/>
                <a:latin typeface="Open Sans" panose="020B0606030504020204" pitchFamily="34" charset="0"/>
              </a:rPr>
              <a:t> 18 </a:t>
            </a:r>
            <a:r>
              <a:rPr lang="nl-NL" dirty="0" err="1">
                <a:effectLst/>
                <a:latin typeface="Open Sans" panose="020B0606030504020204" pitchFamily="34" charset="0"/>
              </a:rPr>
              <a:t>pt</a:t>
            </a:r>
            <a:r>
              <a:rPr lang="nl-NL" dirty="0">
                <a:effectLst/>
                <a:latin typeface="Open Sans" panose="020B0606030504020204" pitchFamily="34" charset="0"/>
              </a:rPr>
              <a:t> </a:t>
            </a:r>
          </a:p>
          <a:p>
            <a:pPr lv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502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E44F2E0-B485-D348-9B43-63297298B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Titel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23F38E4-0C5B-D947-87CB-96A5FFC3E1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Basistekst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5565655-CD4D-D04D-A6D2-BD1334E000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</a:defRPr>
            </a:lvl1pPr>
          </a:lstStyle>
          <a:p>
            <a:r>
              <a:rPr lang="nl-NL" noProof="1"/>
              <a:t>[Voettekst]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E2873EE-8692-7946-9DAD-5B853030D8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03920" y="6356350"/>
            <a:ext cx="2225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</a:defRPr>
            </a:lvl1pPr>
          </a:lstStyle>
          <a:p>
            <a:pPr algn="r"/>
            <a:fld id="{2923B9C5-BE15-4844-92EA-6B5A4B794705}" type="datetime4">
              <a:rPr lang="nl-NL" noProof="1" smtClean="0"/>
              <a:pPr algn="r"/>
              <a:t>28 juni 2023</a:t>
            </a:fld>
            <a:endParaRPr lang="nl-NL" noProof="1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A7BF703-6F19-D942-90CE-542AC34B5A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28960" y="6356350"/>
            <a:ext cx="624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</a:defRPr>
            </a:lvl1pPr>
          </a:lstStyle>
          <a:p>
            <a:r>
              <a:rPr lang="nl-NL" noProof="1">
                <a:solidFill>
                  <a:schemeClr val="accent1"/>
                </a:solidFill>
              </a:rPr>
              <a:t>|</a:t>
            </a:r>
            <a:r>
              <a:rPr lang="nl-NL" noProof="1"/>
              <a:t> </a:t>
            </a:r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1611064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Open Sans" panose="020B06060305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6689ED-46E6-624B-BBA5-2F72709DED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Matiging van boetebedingen bij consumentenovereenkomsten in 2023</a:t>
            </a:r>
            <a:endParaRPr lang="nl-NL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245810B-2584-DD4C-AB98-66A720C8CF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Symposium Studiekring normatieve uitleg</a:t>
            </a:r>
          </a:p>
          <a:p>
            <a:r>
              <a:rPr lang="nl-NL" dirty="0"/>
              <a:t>30 juni 2023</a:t>
            </a:r>
          </a:p>
          <a:p>
            <a:r>
              <a:rPr lang="nl-NL" dirty="0"/>
              <a:t>P.T.J. (Pieter) Wolters</a:t>
            </a:r>
          </a:p>
        </p:txBody>
      </p:sp>
    </p:spTree>
    <p:extLst>
      <p:ext uri="{BB962C8B-B14F-4D97-AF65-F5344CB8AC3E}">
        <p14:creationId xmlns:p14="http://schemas.microsoft.com/office/powerpoint/2010/main" val="399329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40139C-B48C-804A-84D8-6DD47758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Inhoudstoetsing, enkele aanknopingspunten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429D034-2D23-7648-8F5C-38735902E6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Lijsten 6:236 en 237 en ‘blauwe lijst’.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Abstracte</a:t>
            </a:r>
            <a:r>
              <a:rPr lang="en-US" dirty="0"/>
              <a:t> </a:t>
            </a:r>
            <a:r>
              <a:rPr lang="en-US" dirty="0" err="1"/>
              <a:t>toetsing</a:t>
            </a:r>
            <a:r>
              <a:rPr lang="en-US" dirty="0"/>
              <a:t> (</a:t>
            </a:r>
            <a:r>
              <a:rPr lang="en-US" dirty="0" err="1"/>
              <a:t>HvJ</a:t>
            </a:r>
            <a:r>
              <a:rPr lang="en-US" dirty="0"/>
              <a:t>: </a:t>
            </a:r>
            <a:r>
              <a:rPr lang="en-US" i="1" dirty="0" err="1"/>
              <a:t>Radlinger</a:t>
            </a:r>
            <a:r>
              <a:rPr lang="en-US" dirty="0"/>
              <a:t>, </a:t>
            </a:r>
            <a:r>
              <a:rPr lang="en-US" i="1" dirty="0" err="1"/>
              <a:t>Dexia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3 lid 1 Richtlijn 93/13: in strijd met de goede trouw het evenwicht verstoort.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/>
              <a:t>Ten opzichte van situatie zonder beding = regelend recht</a:t>
            </a:r>
            <a:r>
              <a:rPr lang="en-US" sz="2000" dirty="0"/>
              <a:t> (</a:t>
            </a:r>
            <a:r>
              <a:rPr lang="en-US" sz="2000" dirty="0" err="1"/>
              <a:t>HvJ</a:t>
            </a:r>
            <a:r>
              <a:rPr lang="en-US" sz="2000" dirty="0"/>
              <a:t>: </a:t>
            </a:r>
            <a:r>
              <a:rPr lang="en-US" sz="2000" i="1" dirty="0"/>
              <a:t>Aziz</a:t>
            </a:r>
            <a:r>
              <a:rPr lang="en-US" sz="2000" dirty="0"/>
              <a:t>).</a:t>
            </a:r>
            <a:endParaRPr lang="nl-NL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63361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40139C-B48C-804A-84D8-6DD47758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Abstracte toetsing - </a:t>
            </a:r>
            <a:r>
              <a:rPr lang="nl-NL" i="1" dirty="0"/>
              <a:t>Dexia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429D034-2D23-7648-8F5C-38735902E6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“[Een beding is oneerlijk indien het] het evenwicht tussen de rechten en verplichtingen van partijen aanzienlijk </a:t>
            </a:r>
            <a:r>
              <a:rPr lang="nl-NL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kan</a:t>
            </a:r>
            <a:r>
              <a:rPr lang="nl-NL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verstoren, ook al zou deze verstoring alleen onder bepaalde omstandigheden tot uiting kunnen komen of zou dat beding in andere omstandigheden zelfs ten goede kunnen komen aan de consument.” </a:t>
            </a:r>
          </a:p>
          <a:p>
            <a:r>
              <a:rPr lang="nl-NL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“[De rechter moet onderzoek of het beding] vanaf die sluiting een dergelijke verstoring van het evenwicht </a:t>
            </a:r>
            <a:r>
              <a:rPr lang="nl-NL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kon</a:t>
            </a:r>
            <a:r>
              <a:rPr lang="nl-NL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veroorzaken.”</a:t>
            </a:r>
          </a:p>
          <a:p>
            <a:endParaRPr lang="nl-NL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Vernietigbaar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het </a:t>
            </a:r>
            <a:r>
              <a:rPr lang="en-US" dirty="0" err="1"/>
              <a:t>beding</a:t>
            </a:r>
            <a:r>
              <a:rPr lang="en-US" dirty="0"/>
              <a:t> het </a:t>
            </a:r>
            <a:r>
              <a:rPr lang="en-US" dirty="0" err="1"/>
              <a:t>evenwicht</a:t>
            </a:r>
            <a:r>
              <a:rPr lang="en-US" dirty="0"/>
              <a:t> </a:t>
            </a:r>
            <a:r>
              <a:rPr lang="en-US" dirty="0" err="1"/>
              <a:t>aanzienlijk</a:t>
            </a:r>
            <a:r>
              <a:rPr lang="en-US" dirty="0"/>
              <a:t> </a:t>
            </a:r>
            <a:r>
              <a:rPr lang="en-US" i="1" dirty="0" err="1"/>
              <a:t>kan</a:t>
            </a:r>
            <a:r>
              <a:rPr lang="en-US" i="1" dirty="0"/>
              <a:t> </a:t>
            </a:r>
            <a:r>
              <a:rPr lang="en-US" dirty="0" err="1"/>
              <a:t>verstoren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err="1"/>
              <a:t>Gupfinger</a:t>
            </a:r>
            <a:r>
              <a:rPr lang="en-US" dirty="0"/>
              <a:t>: </a:t>
            </a:r>
            <a:r>
              <a:rPr lang="en-US" dirty="0" err="1"/>
              <a:t>boetebedingen</a:t>
            </a:r>
            <a:r>
              <a:rPr lang="en-US" dirty="0"/>
              <a:t> die de </a:t>
            </a:r>
            <a:r>
              <a:rPr lang="en-US" dirty="0" err="1"/>
              <a:t>schuldeiser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keuze</a:t>
            </a:r>
            <a:r>
              <a:rPr lang="en-US" dirty="0"/>
              <a:t> </a:t>
            </a:r>
            <a:r>
              <a:rPr lang="en-US" dirty="0" err="1"/>
              <a:t>geven</a:t>
            </a:r>
            <a:r>
              <a:rPr lang="en-US" dirty="0"/>
              <a:t>,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oneerlijk</a:t>
            </a:r>
            <a:r>
              <a:rPr lang="en-US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Al </a:t>
            </a:r>
            <a:r>
              <a:rPr lang="en-US" dirty="0" err="1"/>
              <a:t>moet</a:t>
            </a:r>
            <a:r>
              <a:rPr lang="en-US" dirty="0"/>
              <a:t> de </a:t>
            </a:r>
            <a:r>
              <a:rPr lang="en-US" dirty="0" err="1"/>
              <a:t>nationale</a:t>
            </a:r>
            <a:r>
              <a:rPr lang="en-US" dirty="0"/>
              <a:t> </a:t>
            </a:r>
            <a:r>
              <a:rPr lang="en-US" dirty="0" err="1"/>
              <a:t>rechter</a:t>
            </a:r>
            <a:r>
              <a:rPr lang="en-US" dirty="0"/>
              <a:t> het </a:t>
            </a:r>
            <a:r>
              <a:rPr lang="en-US" dirty="0" err="1"/>
              <a:t>uiteindelijk</a:t>
            </a:r>
            <a:r>
              <a:rPr lang="en-US" dirty="0"/>
              <a:t> </a:t>
            </a:r>
            <a:r>
              <a:rPr lang="en-US" dirty="0" err="1"/>
              <a:t>beoordelen</a:t>
            </a:r>
            <a:r>
              <a:rPr lang="en-US" dirty="0"/>
              <a:t>.</a:t>
            </a:r>
            <a:endParaRPr lang="nl-NL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484135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1F00AC-F51C-E92C-E99E-FD7BBE17C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 </a:t>
            </a:r>
            <a:r>
              <a:rPr lang="en-GB" dirty="0" err="1"/>
              <a:t>Europese</a:t>
            </a:r>
            <a:r>
              <a:rPr lang="en-GB" dirty="0"/>
              <a:t> </a:t>
            </a:r>
            <a:r>
              <a:rPr lang="en-GB" dirty="0" err="1"/>
              <a:t>dimensie</a:t>
            </a:r>
            <a:r>
              <a:rPr lang="en-GB" dirty="0"/>
              <a:t> - </a:t>
            </a:r>
            <a:r>
              <a:rPr lang="en-GB" dirty="0" err="1"/>
              <a:t>Toetsing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4F2E089-DFAE-D6CB-D044-54483E9384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Ambtshalve toetsing, zie ook </a:t>
            </a:r>
            <a:r>
              <a:rPr lang="nl-NL" i="1" dirty="0"/>
              <a:t>Heesakkers/</a:t>
            </a:r>
            <a:r>
              <a:rPr lang="nl-NL" i="1" dirty="0" err="1"/>
              <a:t>Voets</a:t>
            </a:r>
            <a:endParaRPr lang="nl-NL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Oneerlijk beding = </a:t>
            </a:r>
            <a:r>
              <a:rPr lang="nl-NL" i="1" dirty="0"/>
              <a:t>geheel</a:t>
            </a:r>
            <a:r>
              <a:rPr lang="nl-NL" dirty="0"/>
              <a:t> buiten toepassing laten. Matigen is niet toegestaan.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/>
              <a:t>Vergelijk </a:t>
            </a:r>
            <a:r>
              <a:rPr lang="nl-NL" i="1" dirty="0"/>
              <a:t>Meurs/NWM</a:t>
            </a:r>
            <a:r>
              <a:rPr lang="nl-NL" dirty="0"/>
              <a:t>:</a:t>
            </a:r>
            <a:r>
              <a:rPr lang="nl-NL" i="1" dirty="0"/>
              <a:t> </a:t>
            </a:r>
            <a:r>
              <a:rPr lang="en-GB" dirty="0" err="1"/>
              <a:t>bij</a:t>
            </a:r>
            <a:r>
              <a:rPr lang="en-GB" dirty="0"/>
              <a:t> de </a:t>
            </a:r>
            <a:r>
              <a:rPr lang="en-GB" dirty="0" err="1"/>
              <a:t>beoordeling</a:t>
            </a:r>
            <a:r>
              <a:rPr lang="en-GB" dirty="0"/>
              <a:t> of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beding</a:t>
            </a:r>
            <a:r>
              <a:rPr lang="en-GB" dirty="0"/>
              <a:t> </a:t>
            </a:r>
            <a:r>
              <a:rPr lang="en-GB" dirty="0" err="1"/>
              <a:t>onredelijk</a:t>
            </a:r>
            <a:r>
              <a:rPr lang="en-GB" dirty="0"/>
              <a:t> </a:t>
            </a:r>
            <a:r>
              <a:rPr lang="en-GB" dirty="0" err="1"/>
              <a:t>bezwarend</a:t>
            </a:r>
            <a:r>
              <a:rPr lang="en-GB" dirty="0"/>
              <a:t> is, </a:t>
            </a:r>
            <a:r>
              <a:rPr lang="en-GB" i="1" dirty="0" err="1"/>
              <a:t>moet</a:t>
            </a:r>
            <a:r>
              <a:rPr lang="en-GB" dirty="0"/>
              <a:t> </a:t>
            </a:r>
            <a:r>
              <a:rPr lang="en-GB" dirty="0" err="1"/>
              <a:t>rekening</a:t>
            </a:r>
            <a:r>
              <a:rPr lang="en-GB" dirty="0"/>
              <a:t> </a:t>
            </a:r>
            <a:r>
              <a:rPr lang="en-GB" dirty="0" err="1"/>
              <a:t>worden</a:t>
            </a:r>
            <a:r>
              <a:rPr lang="en-GB" dirty="0"/>
              <a:t> </a:t>
            </a:r>
            <a:r>
              <a:rPr lang="en-GB" dirty="0" err="1"/>
              <a:t>gehouden</a:t>
            </a:r>
            <a:r>
              <a:rPr lang="en-GB" dirty="0"/>
              <a:t> met de </a:t>
            </a:r>
            <a:r>
              <a:rPr lang="en-GB" dirty="0" err="1"/>
              <a:t>matigingsbevoegdheid</a:t>
            </a:r>
            <a:r>
              <a:rPr lang="en-GB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i="1" dirty="0" err="1"/>
              <a:t>Dexia</a:t>
            </a:r>
            <a:r>
              <a:rPr lang="en-GB" dirty="0"/>
              <a:t>: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dirty="0" err="1"/>
              <a:t>recht</a:t>
            </a:r>
            <a:r>
              <a:rPr lang="en-GB" dirty="0"/>
              <a:t> op </a:t>
            </a:r>
            <a:r>
              <a:rPr lang="en-GB" dirty="0" err="1"/>
              <a:t>wettelijke</a:t>
            </a:r>
            <a:r>
              <a:rPr lang="en-GB" dirty="0"/>
              <a:t> </a:t>
            </a:r>
            <a:r>
              <a:rPr lang="en-GB" dirty="0" err="1"/>
              <a:t>schadevergoeding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vernietiging</a:t>
            </a:r>
            <a:r>
              <a:rPr lang="en-GB" dirty="0"/>
              <a:t> </a:t>
            </a:r>
            <a:r>
              <a:rPr lang="en-GB" dirty="0" err="1"/>
              <a:t>boetebeding</a:t>
            </a:r>
            <a:r>
              <a:rPr lang="en-GB" dirty="0"/>
              <a:t>.</a:t>
            </a:r>
            <a:endParaRPr lang="en-GB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i="1" dirty="0" err="1"/>
              <a:t>Gupfinger</a:t>
            </a:r>
            <a:r>
              <a:rPr lang="nl-NL" dirty="0"/>
              <a:t>: toetsing van algemene voorwaarden zou niet moeten afhangen van procedurele keuzes van de handelaar, waaronder de keuze om de voorwaarde in te roepen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7262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40139C-B48C-804A-84D8-6DD47758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Ruimte voor matiging in consumentenovereenkomsten 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429D034-2D23-7648-8F5C-38735902E6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Anno 2016: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vergoeding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i="1" dirty="0">
                <a:ea typeface="Open Sans" panose="020B0606030504020204" pitchFamily="34" charset="0"/>
                <a:cs typeface="Open Sans" panose="020B0606030504020204" pitchFamily="34" charset="0"/>
              </a:rPr>
              <a:t>in </a:t>
            </a:r>
            <a:r>
              <a:rPr lang="en-US" i="1" dirty="0" err="1">
                <a:ea typeface="Open Sans" panose="020B0606030504020204" pitchFamily="34" charset="0"/>
                <a:cs typeface="Open Sans" panose="020B0606030504020204" pitchFamily="34" charset="0"/>
              </a:rPr>
              <a:t>abstracto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redelijk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, maar </a:t>
            </a:r>
            <a:r>
              <a:rPr lang="en-US" i="1" dirty="0">
                <a:ea typeface="Open Sans" panose="020B0606030504020204" pitchFamily="34" charset="0"/>
                <a:cs typeface="Open Sans" panose="020B0606030504020204" pitchFamily="34" charset="0"/>
              </a:rPr>
              <a:t>in </a:t>
            </a:r>
            <a:r>
              <a:rPr lang="en-US" i="1" dirty="0" err="1">
                <a:ea typeface="Open Sans" panose="020B0606030504020204" pitchFamily="34" charset="0"/>
                <a:cs typeface="Open Sans" panose="020B0606030504020204" pitchFamily="34" charset="0"/>
              </a:rPr>
              <a:t>concreto</a:t>
            </a:r>
            <a:r>
              <a:rPr lang="en-US" i="1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toch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een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wanverhouding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</a:p>
          <a:p>
            <a:endParaRPr lang="nl-NL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err="1"/>
              <a:t>Dexia</a:t>
            </a:r>
            <a:r>
              <a:rPr lang="en-US" dirty="0"/>
              <a:t>:</a:t>
            </a:r>
            <a:r>
              <a:rPr lang="en-US" i="1" dirty="0"/>
              <a:t> </a:t>
            </a:r>
            <a:r>
              <a:rPr lang="en-US" dirty="0" err="1"/>
              <a:t>Vernietigbaar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het </a:t>
            </a:r>
            <a:r>
              <a:rPr lang="en-US" dirty="0" err="1"/>
              <a:t>beding</a:t>
            </a:r>
            <a:r>
              <a:rPr lang="en-US" dirty="0"/>
              <a:t> het </a:t>
            </a:r>
            <a:r>
              <a:rPr lang="en-US" dirty="0" err="1"/>
              <a:t>evenwicht</a:t>
            </a:r>
            <a:r>
              <a:rPr lang="en-US" dirty="0"/>
              <a:t> </a:t>
            </a:r>
            <a:r>
              <a:rPr lang="en-US" dirty="0" err="1"/>
              <a:t>aanzienlijk</a:t>
            </a:r>
            <a:r>
              <a:rPr lang="en-US" dirty="0"/>
              <a:t> </a:t>
            </a:r>
            <a:r>
              <a:rPr lang="en-US" i="1" dirty="0" err="1"/>
              <a:t>kan</a:t>
            </a:r>
            <a:r>
              <a:rPr lang="en-US" i="1" dirty="0"/>
              <a:t> </a:t>
            </a:r>
            <a:r>
              <a:rPr lang="en-US" dirty="0" err="1"/>
              <a:t>verstoren</a:t>
            </a:r>
            <a:r>
              <a:rPr lang="en-US" dirty="0"/>
              <a:t>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err="1"/>
              <a:t>Gupfinger</a:t>
            </a:r>
            <a:r>
              <a:rPr lang="en-US" dirty="0"/>
              <a:t>: </a:t>
            </a:r>
            <a:r>
              <a:rPr lang="en-US" dirty="0" err="1"/>
              <a:t>boetebedingen</a:t>
            </a:r>
            <a:r>
              <a:rPr lang="en-US" dirty="0"/>
              <a:t> die de </a:t>
            </a:r>
            <a:r>
              <a:rPr lang="en-US" dirty="0" err="1"/>
              <a:t>schuldeiser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keuze</a:t>
            </a:r>
            <a:r>
              <a:rPr lang="en-US" dirty="0"/>
              <a:t> </a:t>
            </a:r>
            <a:r>
              <a:rPr lang="en-US" dirty="0" err="1"/>
              <a:t>geven</a:t>
            </a:r>
            <a:r>
              <a:rPr lang="en-US" dirty="0"/>
              <a:t>,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oneerlijk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3320186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40139C-B48C-804A-84D8-6DD47758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 </a:t>
            </a:r>
            <a:r>
              <a:rPr lang="en-GB" dirty="0" err="1"/>
              <a:t>beperkte</a:t>
            </a:r>
            <a:r>
              <a:rPr lang="en-GB" dirty="0"/>
              <a:t> </a:t>
            </a:r>
            <a:r>
              <a:rPr lang="en-GB" dirty="0" err="1"/>
              <a:t>rol</a:t>
            </a:r>
            <a:r>
              <a:rPr lang="en-GB" dirty="0"/>
              <a:t> van </a:t>
            </a:r>
            <a:r>
              <a:rPr lang="en-GB" dirty="0" err="1"/>
              <a:t>matiging</a:t>
            </a:r>
            <a:r>
              <a:rPr lang="en-GB" dirty="0"/>
              <a:t> in </a:t>
            </a:r>
            <a:r>
              <a:rPr lang="en-GB" dirty="0" err="1"/>
              <a:t>consumentenovereenkomsten</a:t>
            </a:r>
            <a:r>
              <a:rPr lang="en-GB" dirty="0"/>
              <a:t> (anno 2023)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429D034-2D23-7648-8F5C-38735902E6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Significant: </a:t>
            </a:r>
            <a:r>
              <a:rPr lang="nl-NL" i="1" dirty="0" err="1"/>
              <a:t>Fisher’s</a:t>
            </a:r>
            <a:r>
              <a:rPr lang="nl-NL" i="1" dirty="0"/>
              <a:t> exact test</a:t>
            </a:r>
            <a:r>
              <a:rPr lang="nl-NL" dirty="0"/>
              <a:t>: p &lt; .05, </a:t>
            </a:r>
            <a:r>
              <a:rPr lang="nl-NL" dirty="0" err="1"/>
              <a:t>Cramer’s</a:t>
            </a:r>
            <a:r>
              <a:rPr lang="nl-NL" dirty="0"/>
              <a:t> V = .540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4007B55C-7852-0680-E25E-9A9A975393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116012"/>
              </p:ext>
            </p:extLst>
          </p:nvPr>
        </p:nvGraphicFramePr>
        <p:xfrm>
          <a:off x="265651" y="1579853"/>
          <a:ext cx="11660698" cy="2616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5113">
                  <a:extLst>
                    <a:ext uri="{9D8B030D-6E8A-4147-A177-3AD203B41FA5}">
                      <a16:colId xmlns:a16="http://schemas.microsoft.com/office/drawing/2014/main" val="3359193934"/>
                    </a:ext>
                  </a:extLst>
                </a:gridCol>
                <a:gridCol w="3247804">
                  <a:extLst>
                    <a:ext uri="{9D8B030D-6E8A-4147-A177-3AD203B41FA5}">
                      <a16:colId xmlns:a16="http://schemas.microsoft.com/office/drawing/2014/main" val="3718828531"/>
                    </a:ext>
                  </a:extLst>
                </a:gridCol>
                <a:gridCol w="1186401">
                  <a:extLst>
                    <a:ext uri="{9D8B030D-6E8A-4147-A177-3AD203B41FA5}">
                      <a16:colId xmlns:a16="http://schemas.microsoft.com/office/drawing/2014/main" val="1627692707"/>
                    </a:ext>
                  </a:extLst>
                </a:gridCol>
                <a:gridCol w="1225004">
                  <a:extLst>
                    <a:ext uri="{9D8B030D-6E8A-4147-A177-3AD203B41FA5}">
                      <a16:colId xmlns:a16="http://schemas.microsoft.com/office/drawing/2014/main" val="425210304"/>
                    </a:ext>
                  </a:extLst>
                </a:gridCol>
                <a:gridCol w="1918572">
                  <a:extLst>
                    <a:ext uri="{9D8B030D-6E8A-4147-A177-3AD203B41FA5}">
                      <a16:colId xmlns:a16="http://schemas.microsoft.com/office/drawing/2014/main" val="252934398"/>
                    </a:ext>
                  </a:extLst>
                </a:gridCol>
                <a:gridCol w="3247804">
                  <a:extLst>
                    <a:ext uri="{9D8B030D-6E8A-4147-A177-3AD203B41FA5}">
                      <a16:colId xmlns:a16="http://schemas.microsoft.com/office/drawing/2014/main" val="2708864690"/>
                    </a:ext>
                  </a:extLst>
                </a:gridCol>
              </a:tblGrid>
              <a:tr h="11259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kern="0">
                          <a:effectLst/>
                        </a:rPr>
                        <a:t> </a:t>
                      </a:r>
                      <a:endParaRPr lang="nl-N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kern="0" dirty="0">
                          <a:effectLst/>
                        </a:rPr>
                        <a:t>Aantal consumentenovereenkomsten</a:t>
                      </a:r>
                      <a:endParaRPr lang="nl-NL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kern="0">
                          <a:effectLst/>
                        </a:rPr>
                        <a:t>Aantal gematigd</a:t>
                      </a:r>
                      <a:endParaRPr lang="nl-N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kern="0">
                          <a:effectLst/>
                        </a:rPr>
                        <a:t>% Gematigd</a:t>
                      </a:r>
                      <a:endParaRPr lang="nl-N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kern="0">
                          <a:effectLst/>
                        </a:rPr>
                        <a:t>Totaal overeenkomsten</a:t>
                      </a:r>
                      <a:endParaRPr lang="nl-N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kern="0">
                          <a:effectLst/>
                        </a:rPr>
                        <a:t>% consumentenovereenkomsten</a:t>
                      </a:r>
                      <a:endParaRPr lang="nl-N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0503872"/>
                  </a:ext>
                </a:extLst>
              </a:tr>
              <a:tr h="11259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kern="0">
                          <a:effectLst/>
                        </a:rPr>
                        <a:t>2013-2016</a:t>
                      </a:r>
                      <a:endParaRPr lang="nl-N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kern="0">
                          <a:effectLst/>
                        </a:rPr>
                        <a:t>12</a:t>
                      </a:r>
                      <a:endParaRPr lang="nl-N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kern="0">
                          <a:effectLst/>
                        </a:rPr>
                        <a:t>7</a:t>
                      </a:r>
                      <a:endParaRPr lang="nl-N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kern="0">
                          <a:effectLst/>
                        </a:rPr>
                        <a:t>58</a:t>
                      </a:r>
                      <a:endParaRPr lang="nl-N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kern="0">
                          <a:effectLst/>
                        </a:rPr>
                        <a:t>158</a:t>
                      </a:r>
                      <a:endParaRPr lang="nl-N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kern="0">
                          <a:effectLst/>
                        </a:rPr>
                        <a:t>8</a:t>
                      </a:r>
                      <a:endParaRPr lang="nl-N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4457682"/>
                  </a:ext>
                </a:extLst>
              </a:tr>
              <a:tr h="3640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kern="0">
                          <a:effectLst/>
                        </a:rPr>
                        <a:t>2023</a:t>
                      </a:r>
                      <a:endParaRPr lang="nl-N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kern="0" dirty="0">
                          <a:effectLst/>
                        </a:rPr>
                        <a:t>5</a:t>
                      </a:r>
                      <a:endParaRPr lang="nl-NL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kern="0">
                          <a:effectLst/>
                        </a:rPr>
                        <a:t>0</a:t>
                      </a:r>
                      <a:endParaRPr lang="nl-N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kern="0">
                          <a:effectLst/>
                        </a:rPr>
                        <a:t>0</a:t>
                      </a:r>
                      <a:endParaRPr lang="nl-N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kern="0">
                          <a:effectLst/>
                        </a:rPr>
                        <a:t>37</a:t>
                      </a:r>
                      <a:endParaRPr lang="nl-NL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800" kern="0" dirty="0">
                          <a:effectLst/>
                        </a:rPr>
                        <a:t>14</a:t>
                      </a:r>
                      <a:endParaRPr lang="nl-NL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3172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3622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40139C-B48C-804A-84D8-6DD47758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Analyse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429D034-2D23-7648-8F5C-38735902E6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Het </a:t>
            </a:r>
            <a:r>
              <a:rPr lang="en-US" i="1" dirty="0" err="1">
                <a:ea typeface="Open Sans" panose="020B0606030504020204" pitchFamily="34" charset="0"/>
                <a:cs typeface="Open Sans" panose="020B0606030504020204" pitchFamily="34" charset="0"/>
              </a:rPr>
              <a:t>nationale</a:t>
            </a:r>
            <a:r>
              <a:rPr lang="en-US" i="1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6:94 BW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speelt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geen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rol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van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betekenis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bij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consumentenovereenkomsten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Terughoudende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toetsing</a:t>
            </a:r>
            <a:endParaRPr lang="en-US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Alleen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op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verzoek</a:t>
            </a:r>
            <a:endParaRPr lang="en-US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Doel: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redelijkheid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billijkheid</a:t>
            </a:r>
            <a:endParaRPr lang="en-US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Het </a:t>
            </a:r>
            <a:r>
              <a:rPr lang="en-US" i="1" dirty="0" err="1"/>
              <a:t>Europese</a:t>
            </a:r>
            <a:r>
              <a:rPr lang="en-US" i="1" dirty="0"/>
              <a:t> </a:t>
            </a:r>
            <a:r>
              <a:rPr lang="en-US" dirty="0"/>
              <a:t>6:233 BW </a:t>
            </a:r>
            <a:r>
              <a:rPr lang="en-US" dirty="0" err="1"/>
              <a:t>biedt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bescherming</a:t>
            </a:r>
            <a:r>
              <a:rPr lang="en-US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Strenger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Proactiever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Doel: </a:t>
            </a:r>
            <a:r>
              <a:rPr lang="en-US" dirty="0" err="1"/>
              <a:t>consumentenbescherming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Consumentenbescherming</a:t>
            </a:r>
            <a:r>
              <a:rPr lang="en-US" dirty="0"/>
              <a:t> </a:t>
            </a:r>
            <a:r>
              <a:rPr lang="en-US" dirty="0" err="1"/>
              <a:t>biedt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bescherming</a:t>
            </a:r>
            <a:r>
              <a:rPr lang="en-US" dirty="0"/>
              <a:t> dan </a:t>
            </a:r>
            <a:r>
              <a:rPr lang="en-US" dirty="0" err="1"/>
              <a:t>redelijkheid</a:t>
            </a:r>
            <a:r>
              <a:rPr lang="en-US" dirty="0"/>
              <a:t>?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3132613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40139C-B48C-804A-84D8-6DD47758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Verdere relevantie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429D034-2D23-7648-8F5C-38735902E6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Inbreuk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van EU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recht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op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nationale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recht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Nationale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recht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blijft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onverminderd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bestaan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, maar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praktische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relevantie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wordt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beperkt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Beperkt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tot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consumentenrecht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  <a:b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Nee!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Voorbeelden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Schadevergoeding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bij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mededingingsrecht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of IE-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recht</a:t>
            </a:r>
            <a:endParaRPr lang="en-US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Informatieplichten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bij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diensten</a:t>
            </a:r>
            <a:endParaRPr lang="en-US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Voorgestelde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Data Act: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toetsing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algemene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voorwaarden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in B2B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overeenkomsten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met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betrekking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tot het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delen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van data!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Het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doel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heiligt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middelen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189096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AB1ACA-11A0-5208-F8ED-E07544F2C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EF87F73-18B3-1585-D755-F3FE905AE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228601" y="-257175"/>
            <a:ext cx="12811125" cy="7353300"/>
          </a:xfrm>
          <a:solidFill>
            <a:schemeClr val="tx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735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40139C-B48C-804A-84D8-6DD47758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omstandigheden zijn van belang voor 6:94 BW?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429D034-2D23-7648-8F5C-38735902E6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Hoge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Raad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Alle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relevante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omstandigheden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n-GB" i="1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Niet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alleen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verhouding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tussen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schade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en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boete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Feitenrechtspraak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Volgens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motivering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: alle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omstandigheden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 van het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geval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In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werkelijkheid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verhouding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tussen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schade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en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boete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 is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zeer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belangrijk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endParaRPr lang="en-GB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effectLst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93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1F00AC-F51C-E92C-E99E-FD7BBE17C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Feitenrechtspraak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4F2E089-DFAE-D6CB-D044-54483E9384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Een in verhouding tot de boete relatief lage werkelijke schade gaat gepaard met een grotere kans op matiging.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Dit geldt ten opzichte van uitspraken met een relatief hoge schade, maar ook als er niets over de werkelijke schade bekend is.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X</a:t>
            </a:r>
            <a:r>
              <a:rPr lang="nl-NL" sz="1800" baseline="30000" dirty="0"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2 </a:t>
            </a:r>
            <a:r>
              <a:rPr lang="nl-NL" dirty="0"/>
              <a:t>(2) = 88.698, p &lt; 001, </a:t>
            </a:r>
            <a:r>
              <a:rPr lang="nl-NL" dirty="0" err="1"/>
              <a:t>Cramer’s</a:t>
            </a:r>
            <a:r>
              <a:rPr lang="nl-NL" dirty="0"/>
              <a:t> V = .749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/>
              <a:t>Over de uitspraken 2013-2016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/>
              <a:t>Bron: ORP 2018, afl. 1, p. 39 en verder.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Conclusie: de verhouding tussen schade en boete is veruit de belangrijkste omstandigheid.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0606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1F00AC-F51C-E92C-E99E-FD7BBE17C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Feitenrechtspraak</a:t>
            </a:r>
            <a:r>
              <a:rPr lang="en-GB" dirty="0"/>
              <a:t> – </a:t>
            </a:r>
            <a:r>
              <a:rPr lang="en-GB" dirty="0" err="1"/>
              <a:t>Niveau</a:t>
            </a:r>
            <a:r>
              <a:rPr lang="en-GB" dirty="0"/>
              <a:t> van </a:t>
            </a:r>
            <a:r>
              <a:rPr lang="en-GB" dirty="0" err="1"/>
              <a:t>matiging</a:t>
            </a:r>
            <a:r>
              <a:rPr lang="en-GB" dirty="0"/>
              <a:t> – </a:t>
            </a:r>
            <a:r>
              <a:rPr lang="en-GB" dirty="0" err="1"/>
              <a:t>Gemiddeld</a:t>
            </a:r>
            <a:r>
              <a:rPr lang="en-GB" dirty="0"/>
              <a:t> 75%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B201F80D-1FC7-5860-551E-D6581FDE79A3}"/>
              </a:ext>
            </a:extLst>
          </p:cNvPr>
          <p:cNvGraphicFramePr>
            <a:graphicFrameLocks noGrp="1"/>
          </p:cNvGraphicFramePr>
          <p:nvPr/>
        </p:nvGraphicFramePr>
        <p:xfrm>
          <a:off x="758169" y="1519271"/>
          <a:ext cx="10800000" cy="3840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6804">
                  <a:extLst>
                    <a:ext uri="{9D8B030D-6E8A-4147-A177-3AD203B41FA5}">
                      <a16:colId xmlns:a16="http://schemas.microsoft.com/office/drawing/2014/main" val="3647869504"/>
                    </a:ext>
                  </a:extLst>
                </a:gridCol>
                <a:gridCol w="8223196">
                  <a:extLst>
                    <a:ext uri="{9D8B030D-6E8A-4147-A177-3AD203B41FA5}">
                      <a16:colId xmlns:a16="http://schemas.microsoft.com/office/drawing/2014/main" val="22169332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nl-NL" sz="1800" dirty="0">
                          <a:effectLst/>
                        </a:rPr>
                        <a:t>Verhouding 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1800" dirty="0">
                          <a:effectLst/>
                        </a:rPr>
                        <a:t>Aantal uitspraken: de verhouding tussen de gematigde en de oorspronkelijke boete 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6505023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0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4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742135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0.01-0.10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20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33399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0.11-0.20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1800" dirty="0">
                          <a:effectLst/>
                        </a:rPr>
                        <a:t>10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804284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0.21-0.30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8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31938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0.31-0.40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6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18122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0.41-0.50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13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545739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0.51-0.60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3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322551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0.61-0.70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2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1061494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0.71-0.80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1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2281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0.81-0.90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0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610818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0.91-1.00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0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3199543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1800" dirty="0">
                          <a:effectLst/>
                        </a:rPr>
                        <a:t>&gt;1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9139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1800">
                          <a:effectLst/>
                        </a:rPr>
                        <a:t>Totaal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nl-NL" sz="1800" dirty="0">
                          <a:effectLst/>
                        </a:rPr>
                        <a:t>67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17348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443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1F00AC-F51C-E92C-E99E-FD7BBE17C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Feitenrechtspraak</a:t>
            </a:r>
            <a:r>
              <a:rPr lang="en-GB" dirty="0"/>
              <a:t> – </a:t>
            </a:r>
            <a:r>
              <a:rPr lang="en-GB" dirty="0" err="1"/>
              <a:t>Rol</a:t>
            </a:r>
            <a:r>
              <a:rPr lang="en-GB" dirty="0"/>
              <a:t> </a:t>
            </a:r>
            <a:r>
              <a:rPr lang="en-GB" dirty="0" err="1"/>
              <a:t>hoedanigheid</a:t>
            </a:r>
            <a:r>
              <a:rPr lang="en-GB" dirty="0"/>
              <a:t> </a:t>
            </a:r>
            <a:r>
              <a:rPr lang="en-GB" dirty="0" err="1"/>
              <a:t>partijen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4F2E089-DFAE-D6CB-D044-54483E9384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>
                <a:ea typeface="Open Sans" panose="020B0606030504020204" pitchFamily="34" charset="0"/>
                <a:cs typeface="Open Sans" panose="020B0606030504020204" pitchFamily="34" charset="0"/>
              </a:rPr>
              <a:t>Van de </a:t>
            </a:r>
            <a:r>
              <a:rPr lang="en-GB" i="1" dirty="0" err="1">
                <a:ea typeface="Open Sans" panose="020B0606030504020204" pitchFamily="34" charset="0"/>
                <a:cs typeface="Open Sans" panose="020B0606030504020204" pitchFamily="34" charset="0"/>
              </a:rPr>
              <a:t>Zuidwind</a:t>
            </a:r>
            <a:r>
              <a:rPr lang="en-GB" i="1" dirty="0"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en-GB" i="1" dirty="0" err="1">
                <a:ea typeface="Open Sans" panose="020B0606030504020204" pitchFamily="34" charset="0"/>
                <a:cs typeface="Open Sans" panose="020B0606030504020204" pitchFamily="34" charset="0"/>
              </a:rPr>
              <a:t>Faase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hoedanigheid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partijen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kan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een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relevante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omstandigheid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zijn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‘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Sneller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’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matigen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bij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dirty="0" err="1">
                <a:ea typeface="Open Sans" panose="020B0606030504020204" pitchFamily="34" charset="0"/>
                <a:cs typeface="Open Sans" panose="020B0606030504020204" pitchFamily="34" charset="0"/>
              </a:rPr>
              <a:t>consument-schuldenaar</a:t>
            </a:r>
            <a:r>
              <a:rPr lang="en-GB" dirty="0">
                <a:ea typeface="Open Sans" panose="020B0606030504020204" pitchFamily="34" charset="0"/>
                <a:cs typeface="Open Sans" panose="020B0606030504020204" pitchFamily="34" charset="0"/>
              </a:rPr>
              <a:t>??? -&gt; NEE! p &gt; .1</a:t>
            </a:r>
          </a:p>
          <a:p>
            <a:endParaRPr lang="en-GB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E73E49C6-FE24-59B1-9280-9D71A8BC19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422017"/>
              </p:ext>
            </p:extLst>
          </p:nvPr>
        </p:nvGraphicFramePr>
        <p:xfrm>
          <a:off x="973123" y="2944536"/>
          <a:ext cx="10310069" cy="2571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38351">
                  <a:extLst>
                    <a:ext uri="{9D8B030D-6E8A-4147-A177-3AD203B41FA5}">
                      <a16:colId xmlns:a16="http://schemas.microsoft.com/office/drawing/2014/main" val="2648053458"/>
                    </a:ext>
                  </a:extLst>
                </a:gridCol>
                <a:gridCol w="1504983">
                  <a:extLst>
                    <a:ext uri="{9D8B030D-6E8A-4147-A177-3AD203B41FA5}">
                      <a16:colId xmlns:a16="http://schemas.microsoft.com/office/drawing/2014/main" val="2718933109"/>
                    </a:ext>
                  </a:extLst>
                </a:gridCol>
                <a:gridCol w="1486346">
                  <a:extLst>
                    <a:ext uri="{9D8B030D-6E8A-4147-A177-3AD203B41FA5}">
                      <a16:colId xmlns:a16="http://schemas.microsoft.com/office/drawing/2014/main" val="523205477"/>
                    </a:ext>
                  </a:extLst>
                </a:gridCol>
                <a:gridCol w="1974418">
                  <a:extLst>
                    <a:ext uri="{9D8B030D-6E8A-4147-A177-3AD203B41FA5}">
                      <a16:colId xmlns:a16="http://schemas.microsoft.com/office/drawing/2014/main" val="4060622660"/>
                    </a:ext>
                  </a:extLst>
                </a:gridCol>
                <a:gridCol w="1405971">
                  <a:extLst>
                    <a:ext uri="{9D8B030D-6E8A-4147-A177-3AD203B41FA5}">
                      <a16:colId xmlns:a16="http://schemas.microsoft.com/office/drawing/2014/main" val="1524308168"/>
                    </a:ext>
                  </a:extLst>
                </a:gridCol>
              </a:tblGrid>
              <a:tr h="750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dirty="0">
                          <a:effectLst/>
                        </a:rPr>
                        <a:t>De hoedanigheid van de schuldenaar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Aantal uitspraken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% van alle uitspraken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Aantal gematigd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% gematigd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51308994"/>
                  </a:ext>
                </a:extLst>
              </a:tr>
              <a:tr h="364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dirty="0">
                          <a:effectLst/>
                        </a:rPr>
                        <a:t>Consument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dirty="0">
                          <a:effectLst/>
                        </a:rPr>
                        <a:t>51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dirty="0">
                          <a:effectLst/>
                        </a:rPr>
                        <a:t>32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dirty="0">
                          <a:effectLst/>
                        </a:rPr>
                        <a:t>27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dirty="0">
                          <a:effectLst/>
                        </a:rPr>
                        <a:t>53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75137770"/>
                  </a:ext>
                </a:extLst>
              </a:tr>
              <a:tr h="364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dirty="0">
                          <a:effectLst/>
                        </a:rPr>
                        <a:t>Professioneel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104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66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45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dirty="0">
                          <a:effectLst/>
                        </a:rPr>
                        <a:t>43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97648790"/>
                  </a:ext>
                </a:extLst>
              </a:tr>
              <a:tr h="364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dirty="0">
                          <a:effectLst/>
                        </a:rPr>
                        <a:t>Overheid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2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1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2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100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43999434"/>
                  </a:ext>
                </a:extLst>
              </a:tr>
              <a:tr h="364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dirty="0">
                          <a:effectLst/>
                        </a:rPr>
                        <a:t>Onbekend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dirty="0">
                          <a:effectLst/>
                        </a:rPr>
                        <a:t>1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1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0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0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8336054"/>
                  </a:ext>
                </a:extLst>
              </a:tr>
              <a:tr h="364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Totaal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dirty="0">
                          <a:effectLst/>
                        </a:rPr>
                        <a:t>158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dirty="0">
                          <a:effectLst/>
                        </a:rPr>
                        <a:t>100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dirty="0">
                          <a:effectLst/>
                        </a:rPr>
                        <a:t>74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dirty="0">
                          <a:effectLst/>
                        </a:rPr>
                        <a:t>47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10617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8551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1F00AC-F51C-E92C-E99E-FD7BBE17C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Bescherming</a:t>
            </a:r>
            <a:r>
              <a:rPr lang="en-GB" dirty="0"/>
              <a:t> </a:t>
            </a:r>
            <a:r>
              <a:rPr lang="en-GB" dirty="0" err="1"/>
              <a:t>consumenten</a:t>
            </a:r>
            <a:r>
              <a:rPr lang="en-GB" dirty="0"/>
              <a:t> via 6:233 BW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4F2E089-DFAE-D6CB-D044-54483E9384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6:233 BW: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Onredelijk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bezwarende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boetebedingen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zijn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vernietigbaar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6:235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Niet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van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toepassing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bij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‘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grote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’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wederpartijen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jaarrekeningsplicht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of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bij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bedrijven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die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dezelfde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voorwaarden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hanteren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Extra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bescherming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in B2C-verhoudingen.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Extra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bescherming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consumenten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via 6:233 BW -&gt; extra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bescherming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via 6:94 BW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niet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nodig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844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1F00AC-F51C-E92C-E99E-FD7BBE17C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Bescherming</a:t>
            </a:r>
            <a:r>
              <a:rPr lang="en-GB" dirty="0"/>
              <a:t> </a:t>
            </a:r>
            <a:r>
              <a:rPr lang="en-GB" dirty="0" err="1"/>
              <a:t>consumenten</a:t>
            </a:r>
            <a:r>
              <a:rPr lang="en-GB" dirty="0"/>
              <a:t> via 6:233 BW in </a:t>
            </a:r>
            <a:r>
              <a:rPr lang="en-GB" dirty="0" err="1"/>
              <a:t>feitenrechtspraak</a:t>
            </a:r>
            <a:r>
              <a:rPr lang="en-GB" dirty="0"/>
              <a:t> (2008-2016)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4F2E089-DFAE-D6CB-D044-54483E9384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Consument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significant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vaker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beschermd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door 6:233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X</a:t>
            </a:r>
            <a:r>
              <a:rPr lang="nl-NL" baseline="30000" dirty="0"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nl-NL" dirty="0"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 (1) = 35.929, p &lt; .001, </a:t>
            </a:r>
            <a:r>
              <a:rPr lang="nl-NL" dirty="0" err="1"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Cramer’s</a:t>
            </a:r>
            <a:r>
              <a:rPr lang="nl-NL" dirty="0"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 V = .467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ea typeface="Open Sans" panose="020B0606030504020204" pitchFamily="34" charset="0"/>
                <a:cs typeface="Open Sans" panose="020B0606030504020204" pitchFamily="34" charset="0"/>
              </a:rPr>
              <a:t>Verhouding </a:t>
            </a:r>
            <a:r>
              <a:rPr lang="nl-NL" i="1" dirty="0">
                <a:ea typeface="Open Sans" panose="020B0606030504020204" pitchFamily="34" charset="0"/>
                <a:cs typeface="Open Sans" panose="020B0606030504020204" pitchFamily="34" charset="0"/>
              </a:rPr>
              <a:t>voorzienbare </a:t>
            </a:r>
            <a:r>
              <a:rPr lang="nl-NL" dirty="0">
                <a:ea typeface="Open Sans" panose="020B0606030504020204" pitchFamily="34" charset="0"/>
                <a:cs typeface="Open Sans" panose="020B0606030504020204" pitchFamily="34" charset="0"/>
              </a:rPr>
              <a:t>schade en boete speelt een belangrijke rol -&gt; significant vaker matigen bij wanverhouding.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800" dirty="0"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X</a:t>
            </a:r>
            <a:r>
              <a:rPr lang="nl-NL" sz="1800" baseline="30000" dirty="0"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nl-NL" sz="1800" dirty="0"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 (2) = 88.191, p &lt; .001, </a:t>
            </a:r>
            <a:r>
              <a:rPr lang="nl-NL" sz="1800" dirty="0" err="1"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Cramer’s</a:t>
            </a:r>
            <a:r>
              <a:rPr lang="nl-NL" sz="1800" dirty="0"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 V = .731</a:t>
            </a:r>
            <a:endParaRPr lang="en-US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nl-NL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nl-NL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nl-NL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nl-NL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nl-NL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491DA3BF-8EF4-F964-ACA9-725A6E0130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09374"/>
              </p:ext>
            </p:extLst>
          </p:nvPr>
        </p:nvGraphicFramePr>
        <p:xfrm>
          <a:off x="299835" y="4211273"/>
          <a:ext cx="11592330" cy="15031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7816">
                  <a:extLst>
                    <a:ext uri="{9D8B030D-6E8A-4147-A177-3AD203B41FA5}">
                      <a16:colId xmlns:a16="http://schemas.microsoft.com/office/drawing/2014/main" val="2939753666"/>
                    </a:ext>
                  </a:extLst>
                </a:gridCol>
                <a:gridCol w="2540709">
                  <a:extLst>
                    <a:ext uri="{9D8B030D-6E8A-4147-A177-3AD203B41FA5}">
                      <a16:colId xmlns:a16="http://schemas.microsoft.com/office/drawing/2014/main" val="1390471743"/>
                    </a:ext>
                  </a:extLst>
                </a:gridCol>
                <a:gridCol w="1972301">
                  <a:extLst>
                    <a:ext uri="{9D8B030D-6E8A-4147-A177-3AD203B41FA5}">
                      <a16:colId xmlns:a16="http://schemas.microsoft.com/office/drawing/2014/main" val="2245613449"/>
                    </a:ext>
                  </a:extLst>
                </a:gridCol>
                <a:gridCol w="2142981">
                  <a:extLst>
                    <a:ext uri="{9D8B030D-6E8A-4147-A177-3AD203B41FA5}">
                      <a16:colId xmlns:a16="http://schemas.microsoft.com/office/drawing/2014/main" val="3995688688"/>
                    </a:ext>
                  </a:extLst>
                </a:gridCol>
                <a:gridCol w="1748523">
                  <a:extLst>
                    <a:ext uri="{9D8B030D-6E8A-4147-A177-3AD203B41FA5}">
                      <a16:colId xmlns:a16="http://schemas.microsoft.com/office/drawing/2014/main" val="2464049013"/>
                    </a:ext>
                  </a:extLst>
                </a:gridCol>
              </a:tblGrid>
              <a:tr h="419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dirty="0">
                          <a:effectLst/>
                        </a:rPr>
                        <a:t>Professionaliteit schuldenaar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Aantal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dirty="0">
                          <a:effectLst/>
                        </a:rPr>
                        <a:t>% van alle boetebedingen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dirty="0">
                          <a:effectLst/>
                        </a:rPr>
                        <a:t>Aantal onredelijk bezwarend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% onredelijk bezwarend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43194739"/>
                  </a:ext>
                </a:extLst>
              </a:tr>
              <a:tr h="267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Professionele partij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38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23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2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5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64913118"/>
                  </a:ext>
                </a:extLst>
              </a:tr>
              <a:tr h="267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Consument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127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77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77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61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10377921"/>
                  </a:ext>
                </a:extLst>
              </a:tr>
              <a:tr h="267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Totaal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165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100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>
                          <a:effectLst/>
                        </a:rPr>
                        <a:t>79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dirty="0">
                          <a:effectLst/>
                        </a:rPr>
                        <a:t>48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0645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9158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1F00AC-F51C-E92C-E99E-FD7BBE17C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 </a:t>
            </a:r>
            <a:r>
              <a:rPr lang="en-GB" dirty="0" err="1"/>
              <a:t>beperkte</a:t>
            </a:r>
            <a:r>
              <a:rPr lang="en-GB" dirty="0"/>
              <a:t> </a:t>
            </a:r>
            <a:r>
              <a:rPr lang="en-GB" dirty="0" err="1"/>
              <a:t>rol</a:t>
            </a:r>
            <a:r>
              <a:rPr lang="en-GB" dirty="0"/>
              <a:t> van </a:t>
            </a:r>
            <a:r>
              <a:rPr lang="en-GB" dirty="0" err="1"/>
              <a:t>matiging</a:t>
            </a:r>
            <a:r>
              <a:rPr lang="en-GB" dirty="0"/>
              <a:t> in </a:t>
            </a:r>
            <a:r>
              <a:rPr lang="en-GB" dirty="0" err="1"/>
              <a:t>consumentenovereenkomsten</a:t>
            </a:r>
            <a:r>
              <a:rPr lang="en-GB" dirty="0"/>
              <a:t> (anno 2016)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4F2E089-DFAE-D6CB-D044-54483E9384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Matiging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consumentenovereenkomsten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is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alleen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aan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orde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bij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i="1" dirty="0">
                <a:ea typeface="Open Sans" panose="020B0606030504020204" pitchFamily="34" charset="0"/>
                <a:cs typeface="Open Sans" panose="020B0606030504020204" pitchFamily="34" charset="0"/>
              </a:rPr>
              <a:t>in </a:t>
            </a:r>
            <a:r>
              <a:rPr lang="en-US" i="1" dirty="0" err="1">
                <a:ea typeface="Open Sans" panose="020B0606030504020204" pitchFamily="34" charset="0"/>
                <a:cs typeface="Open Sans" panose="020B0606030504020204" pitchFamily="34" charset="0"/>
              </a:rPr>
              <a:t>abstracto</a:t>
            </a:r>
            <a:r>
              <a:rPr lang="en-US" i="1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‘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redelijke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’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boetebedingen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…..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-&gt;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geen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wanverhouding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tussen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boete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i="1" dirty="0" err="1">
                <a:ea typeface="Open Sans" panose="020B0606030504020204" pitchFamily="34" charset="0"/>
                <a:cs typeface="Open Sans" panose="020B0606030504020204" pitchFamily="34" charset="0"/>
              </a:rPr>
              <a:t>voorzienbare</a:t>
            </a:r>
            <a:r>
              <a:rPr lang="en-US" i="1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schade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…..die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desondanks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i="1" dirty="0">
                <a:ea typeface="Open Sans" panose="020B0606030504020204" pitchFamily="34" charset="0"/>
                <a:cs typeface="Open Sans" panose="020B0606030504020204" pitchFamily="34" charset="0"/>
              </a:rPr>
              <a:t>in </a:t>
            </a:r>
            <a:r>
              <a:rPr lang="en-US" i="1" dirty="0" err="1">
                <a:ea typeface="Open Sans" panose="020B0606030504020204" pitchFamily="34" charset="0"/>
                <a:cs typeface="Open Sans" panose="020B0606030504020204" pitchFamily="34" charset="0"/>
              </a:rPr>
              <a:t>concreto</a:t>
            </a:r>
            <a:r>
              <a:rPr lang="en-US" i="1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tot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onaanvaardbare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resultaten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leiden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-&gt;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wanverhouding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tussen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boete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i="1" dirty="0" err="1">
                <a:ea typeface="Open Sans" panose="020B0606030504020204" pitchFamily="34" charset="0"/>
                <a:cs typeface="Open Sans" panose="020B0606030504020204" pitchFamily="34" charset="0"/>
              </a:rPr>
              <a:t>werkelijke</a:t>
            </a:r>
            <a:r>
              <a:rPr lang="en-US" i="1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schade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endParaRPr lang="en-US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Dus: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vergoeding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i="1" dirty="0">
                <a:ea typeface="Open Sans" panose="020B0606030504020204" pitchFamily="34" charset="0"/>
                <a:cs typeface="Open Sans" panose="020B0606030504020204" pitchFamily="34" charset="0"/>
              </a:rPr>
              <a:t>in </a:t>
            </a:r>
            <a:r>
              <a:rPr lang="en-US" i="1" dirty="0" err="1">
                <a:ea typeface="Open Sans" panose="020B0606030504020204" pitchFamily="34" charset="0"/>
                <a:cs typeface="Open Sans" panose="020B0606030504020204" pitchFamily="34" charset="0"/>
              </a:rPr>
              <a:t>abstracto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redelijk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, maar </a:t>
            </a:r>
            <a:r>
              <a:rPr lang="en-US" i="1" dirty="0">
                <a:ea typeface="Open Sans" panose="020B0606030504020204" pitchFamily="34" charset="0"/>
                <a:cs typeface="Open Sans" panose="020B0606030504020204" pitchFamily="34" charset="0"/>
              </a:rPr>
              <a:t>in </a:t>
            </a:r>
            <a:r>
              <a:rPr lang="en-US" i="1" dirty="0" err="1">
                <a:ea typeface="Open Sans" panose="020B0606030504020204" pitchFamily="34" charset="0"/>
                <a:cs typeface="Open Sans" panose="020B0606030504020204" pitchFamily="34" charset="0"/>
              </a:rPr>
              <a:t>concreto</a:t>
            </a:r>
            <a:r>
              <a:rPr lang="en-US" i="1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toch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een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wanverhouding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</a:p>
          <a:p>
            <a:endParaRPr lang="en-US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12 B2C-verhoudingen, 7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keer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ea typeface="Open Sans" panose="020B0606030504020204" pitchFamily="34" charset="0"/>
                <a:cs typeface="Open Sans" panose="020B0606030504020204" pitchFamily="34" charset="0"/>
              </a:rPr>
              <a:t>gematigd</a:t>
            </a:r>
            <a:r>
              <a:rPr lang="en-US" dirty="0"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192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40139C-B48C-804A-84D8-6DD47758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Casus - </a:t>
            </a:r>
            <a:r>
              <a:rPr lang="nl-NL" dirty="0" err="1">
                <a:effectLst/>
              </a:rPr>
              <a:t>HvJ</a:t>
            </a:r>
            <a:r>
              <a:rPr lang="nl-NL" dirty="0">
                <a:effectLst/>
              </a:rPr>
              <a:t> EU 8 december 2022, C‑625/21, ECLI:EU:C:2022:971 (</a:t>
            </a:r>
            <a:r>
              <a:rPr lang="nl-NL" i="1" dirty="0" err="1">
                <a:effectLst/>
              </a:rPr>
              <a:t>Gupfinger</a:t>
            </a:r>
            <a:r>
              <a:rPr lang="nl-NL" dirty="0">
                <a:effectLst/>
              </a:rPr>
              <a:t>)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429D034-2D23-7648-8F5C-38735902E6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/>
              <a:t>Gupfinger</a:t>
            </a:r>
            <a:r>
              <a:rPr lang="nl-NL" dirty="0"/>
              <a:t> is een interieurzaak.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Consument bestelt keuken (10.000)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Contract bevat boetebeding bij niet-toegestane opzegging door consument: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/>
              <a:t>20% koopprijs </a:t>
            </a:r>
            <a:r>
              <a:rPr lang="nl-NL" i="1" u="sng" dirty="0"/>
              <a:t>of</a:t>
            </a:r>
            <a:r>
              <a:rPr lang="nl-NL" i="1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/>
              <a:t>werkelijke schade (vergelijk 6:92 lid 2 BW)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Koper annuleert ten onrechte.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/>
              <a:t>Gupfinger</a:t>
            </a:r>
            <a:r>
              <a:rPr lang="nl-NL" dirty="0"/>
              <a:t> claimt </a:t>
            </a:r>
            <a:r>
              <a:rPr lang="nl-NL" u="sng" dirty="0"/>
              <a:t>werkelijke</a:t>
            </a:r>
            <a:r>
              <a:rPr lang="nl-NL" dirty="0"/>
              <a:t> schade: 5.000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584534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OO&amp;R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D2B0B"/>
      </a:accent1>
      <a:accent2>
        <a:srgbClr val="E3000B"/>
      </a:accent2>
      <a:accent3>
        <a:srgbClr val="730E04"/>
      </a:accent3>
      <a:accent4>
        <a:srgbClr val="FF424B"/>
      </a:accent4>
      <a:accent5>
        <a:srgbClr val="8F2011"/>
      </a:accent5>
      <a:accent6>
        <a:srgbClr val="4A0004"/>
      </a:accent6>
      <a:hlink>
        <a:srgbClr val="000000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4" id="{01A47D8C-B54B-2B4C-9748-6CCDB76F952A}" vid="{EE43FE0A-D5B2-3A45-99D2-26301ADE584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Kantoorthema</Template>
  <TotalTime>3173</TotalTime>
  <Words>1023</Words>
  <Application>Microsoft Office PowerPoint</Application>
  <PresentationFormat>Breedbeeld</PresentationFormat>
  <Paragraphs>210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Arial</vt:lpstr>
      <vt:lpstr>Calibri</vt:lpstr>
      <vt:lpstr>Open Sans</vt:lpstr>
      <vt:lpstr>Kantoorthema</vt:lpstr>
      <vt:lpstr>Matiging van boetebedingen bij consumentenovereenkomsten in 2023</vt:lpstr>
      <vt:lpstr>Welke omstandigheden zijn van belang voor 6:94 BW?</vt:lpstr>
      <vt:lpstr>Feitenrechtspraak</vt:lpstr>
      <vt:lpstr>Feitenrechtspraak – Niveau van matiging – Gemiddeld 75%</vt:lpstr>
      <vt:lpstr>Feitenrechtspraak – Rol hoedanigheid partijen</vt:lpstr>
      <vt:lpstr>Bescherming consumenten via 6:233 BW</vt:lpstr>
      <vt:lpstr>Bescherming consumenten via 6:233 BW in feitenrechtspraak (2008-2016)</vt:lpstr>
      <vt:lpstr>De beperkte rol van matiging in consumentenovereenkomsten (anno 2016)</vt:lpstr>
      <vt:lpstr>Casus - HvJ EU 8 december 2022, C‑625/21, ECLI:EU:C:2022:971 (Gupfinger)</vt:lpstr>
      <vt:lpstr>Inhoudstoetsing, enkele aanknopingspunten</vt:lpstr>
      <vt:lpstr>Abstracte toetsing - Dexia</vt:lpstr>
      <vt:lpstr>De Europese dimensie - Toetsing</vt:lpstr>
      <vt:lpstr>Ruimte voor matiging in consumentenovereenkomsten </vt:lpstr>
      <vt:lpstr>De beperkte rol van matiging in consumentenovereenkomsten (anno 2023)</vt:lpstr>
      <vt:lpstr>Analyse</vt:lpstr>
      <vt:lpstr>Verdere relevantie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Willy Cremers</dc:creator>
  <cp:lastModifiedBy>Wolters, P.T.J. (Pieter)</cp:lastModifiedBy>
  <cp:revision>415</cp:revision>
  <cp:lastPrinted>2021-12-08T10:33:47Z</cp:lastPrinted>
  <dcterms:created xsi:type="dcterms:W3CDTF">2021-01-29T12:53:27Z</dcterms:created>
  <dcterms:modified xsi:type="dcterms:W3CDTF">2023-06-28T08:49:27Z</dcterms:modified>
</cp:coreProperties>
</file>