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256" r:id="rId7"/>
    <p:sldId id="377" r:id="rId8"/>
    <p:sldId id="29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338" r:id="rId21"/>
  </p:sldIdLst>
  <p:sldSz cx="9144000" cy="6858000" type="screen4x3"/>
  <p:notesSz cx="6797675" cy="9926638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1B2"/>
    <a:srgbClr val="0076C0"/>
    <a:srgbClr val="1367C8"/>
    <a:srgbClr val="142444"/>
    <a:srgbClr val="087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4660"/>
  </p:normalViewPr>
  <p:slideViewPr>
    <p:cSldViewPr snapToObjects="1">
      <p:cViewPr varScale="1">
        <p:scale>
          <a:sx n="107" d="100"/>
          <a:sy n="107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3" charset="0"/>
              </a:defRPr>
            </a:lvl1pPr>
          </a:lstStyle>
          <a:p>
            <a:r>
              <a:rPr lang="en-US"/>
              <a:t>11/26/2015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3" charset="0"/>
              </a:defRPr>
            </a:lvl1pPr>
          </a:lstStyle>
          <a:p>
            <a:fld id="{A87F6244-3994-43B7-BEA9-8D30D9A74B3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40272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3" charset="0"/>
              </a:defRPr>
            </a:lvl1pPr>
          </a:lstStyle>
          <a:p>
            <a:r>
              <a:rPr lang="en-US"/>
              <a:t>11/26/2015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3" charset="0"/>
              </a:defRPr>
            </a:lvl1pPr>
          </a:lstStyle>
          <a:p>
            <a:fld id="{8416A31A-AF74-49D8-A2CB-824DCD8F96A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45209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>
              <a:ea typeface="ＭＳ Ｐゴシック" pitchFamily="-83" charset="-128"/>
            </a:endParaRPr>
          </a:p>
        </p:txBody>
      </p:sp>
      <p:sp>
        <p:nvSpPr>
          <p:cNvPr id="1638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9pPr>
          </a:lstStyle>
          <a:p>
            <a:pPr eaLnBrk="1" hangingPunct="1"/>
            <a:fld id="{0E9C5452-367F-4BE9-89DE-207F080BF176}" type="slidenum">
              <a:rPr lang="nl-NL" sz="1200">
                <a:latin typeface="Calibri" pitchFamily="-83" charset="0"/>
              </a:rPr>
              <a:pPr eaLnBrk="1" hangingPunct="1"/>
              <a:t>0</a:t>
            </a:fld>
            <a:endParaRPr lang="nl-NL" sz="1200">
              <a:latin typeface="Calibri" pitchFamily="-83" charset="0"/>
            </a:endParaRPr>
          </a:p>
        </p:txBody>
      </p:sp>
      <p:sp>
        <p:nvSpPr>
          <p:cNvPr id="16389" name="Tijdelijke aanduiding voor voettekst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ea typeface="ＭＳ Ｐゴシック" charset="-128"/>
                <a:cs typeface="ＭＳ Ｐゴシック" charset="-128"/>
              </a:rPr>
              <a:t>www.straatmankoster.nl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11/26/2015</a:t>
            </a:r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6553200" cy="6096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620000" cy="4343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48F6D-813C-4EA8-81F5-FF17FB6D759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46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532BF-7FFB-49FD-A8D8-96BF8712ACC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88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8BB7C-20A9-4E9A-9D3C-20927088042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1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ECD0D-1A6A-4F66-BEE1-D2BE5823979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07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1034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971799"/>
            <a:ext cx="4040188" cy="3154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21034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971799"/>
            <a:ext cx="4041775" cy="31543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E2A47-3E29-4221-A720-DBC8D4D87A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63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752600"/>
            <a:ext cx="8229600" cy="3962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5867400"/>
            <a:ext cx="8229600" cy="30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1C85F-6F95-4294-8D26-DA8CB62F3A0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5FFAA-08B0-49CC-A9EA-4004C6379E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32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990600"/>
            <a:ext cx="67818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Titelstijl van model bewerken</a:t>
            </a:r>
            <a:endParaRPr lang="nl-NL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905000"/>
            <a:ext cx="82296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3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nl-NL"/>
              <a:t>28 november 2024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nl-NL"/>
              <a:t>www.straatmankoster.nl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fld id="{DC30B9F9-F66E-498E-BC6D-0AB65073EED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  <p:sldLayoutId id="2147483680" r:id="rId5"/>
    <p:sldLayoutId id="2147483677" r:id="rId6"/>
    <p:sldLayoutId id="2147483678" r:id="rId7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6C0"/>
          </a:solidFill>
          <a:latin typeface="Arial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6C0"/>
          </a:solidFill>
          <a:latin typeface="Arial" pitchFamily="-83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6C0"/>
          </a:solidFill>
          <a:latin typeface="Arial" pitchFamily="-83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6C0"/>
          </a:solidFill>
          <a:latin typeface="Arial" pitchFamily="-83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6C0"/>
          </a:solidFill>
          <a:latin typeface="Arial" pitchFamily="-83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rgbClr val="595959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rgbClr val="595959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595959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95959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595959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683568" y="3815022"/>
            <a:ext cx="8215064" cy="227754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3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nl-NL" sz="2000" b="1" dirty="0">
                <a:solidFill>
                  <a:srgbClr val="0076C0"/>
                </a:solidFill>
                <a:cs typeface="Arial" charset="0"/>
              </a:rPr>
              <a:t>STUDIEKRING NORMATIEVE UITLEG</a:t>
            </a:r>
          </a:p>
          <a:p>
            <a:pPr eaLnBrk="1" hangingPunct="1">
              <a:spcAft>
                <a:spcPts val="600"/>
              </a:spcAft>
            </a:pPr>
            <a:r>
              <a:rPr lang="nl-NL" sz="2000" b="1" dirty="0">
                <a:solidFill>
                  <a:srgbClr val="0076C0"/>
                </a:solidFill>
                <a:cs typeface="Arial" charset="0"/>
              </a:rPr>
              <a:t>“</a:t>
            </a:r>
            <a:r>
              <a:rPr lang="nl-NL" sz="2000" b="1" dirty="0" err="1">
                <a:solidFill>
                  <a:srgbClr val="0076C0"/>
                </a:solidFill>
                <a:cs typeface="Arial" charset="0"/>
              </a:rPr>
              <a:t>Kansschade</a:t>
            </a:r>
            <a:r>
              <a:rPr lang="nl-NL" sz="2000" b="1" dirty="0">
                <a:solidFill>
                  <a:srgbClr val="0076C0"/>
                </a:solidFill>
                <a:cs typeface="Arial" charset="0"/>
              </a:rPr>
              <a:t> en proportionele aansprakelijkheid in aanbestedingsrechtelijke context”</a:t>
            </a:r>
          </a:p>
          <a:p>
            <a:pPr eaLnBrk="1" hangingPunct="1">
              <a:spcAft>
                <a:spcPts val="600"/>
              </a:spcAft>
            </a:pPr>
            <a:endParaRPr lang="nl-NL" sz="1200" b="1" dirty="0">
              <a:solidFill>
                <a:srgbClr val="0076C0"/>
              </a:solidFill>
              <a:cs typeface="Arial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nl-NL" sz="2000" b="1" dirty="0">
                <a:solidFill>
                  <a:srgbClr val="0076C0"/>
                </a:solidFill>
                <a:cs typeface="Arial" charset="0"/>
              </a:rPr>
              <a:t>Frederik van Nouhuys – Rotterdam, 28 november 2024</a:t>
            </a:r>
          </a:p>
          <a:p>
            <a:pPr eaLnBrk="1" hangingPunct="1">
              <a:spcAft>
                <a:spcPts val="600"/>
              </a:spcAft>
            </a:pPr>
            <a:endParaRPr lang="nl-NL" sz="3000" dirty="0">
              <a:solidFill>
                <a:srgbClr val="0076C0"/>
              </a:solidFill>
              <a:cs typeface="Arial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989ABE-FADF-077D-264C-1821022A6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53024B-0FFE-E486-6145-E7794EE7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Vragen rechtbank (4)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FF1110-0C6C-18AF-BECE-5FC116EE7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algn="l">
              <a:spcAft>
                <a:spcPts val="375"/>
              </a:spcAft>
              <a:buNone/>
            </a:pP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2400" dirty="0">
                <a:solidFill>
                  <a:schemeClr val="tx2"/>
                </a:solidFill>
                <a:latin typeface="Verdana" panose="020B0604030504040204" pitchFamily="34" charset="0"/>
              </a:rPr>
              <a:t>IV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</a:rPr>
              <a:t>Inhoud en omvang van de schadevergoeding:</a:t>
            </a:r>
            <a:endParaRPr lang="nl-NL" sz="2400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</a:rPr>
              <a:t>a. Periode waarover de schade moet worden begroot</a:t>
            </a:r>
            <a:br>
              <a:rPr lang="nl-NL" sz="24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</a:rPr>
            </a:br>
            <a:r>
              <a:rPr lang="nl-NL" sz="24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</a:rPr>
              <a:t>b. Toetsingskader: abstract of concreet?</a:t>
            </a:r>
            <a:br>
              <a:rPr lang="nl-NL" sz="24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</a:rPr>
            </a:br>
            <a:r>
              <a:rPr lang="nl-NL" sz="24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</a:rPr>
              <a:t>c. Welke omstandigheden zijn van belang voor de begroting van de schade?</a:t>
            </a:r>
          </a:p>
          <a:p>
            <a:pPr marL="0" indent="0">
              <a:buNone/>
            </a:pPr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C78CC6-48EC-B496-0DDB-D5B89240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3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6BBF3-A750-DDB5-2B79-EDF46FDBE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46988-480F-4EA0-1983-33D572A5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Kanttekeningen bij de vragen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BD5349-66CE-1867-7C63-F04EAF285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algn="l">
              <a:spcAft>
                <a:spcPts val="375"/>
              </a:spcAft>
              <a:buNone/>
            </a:pP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I.	Lijden eisende partijen schade door de toerekenbare 	onrechtmatige gedragingen?</a:t>
            </a:r>
            <a:endParaRPr lang="nl-N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1. Toetsingskader?</a:t>
            </a:r>
            <a:b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2. Hypothetische situatie.</a:t>
            </a:r>
          </a:p>
          <a:p>
            <a:pPr marL="0" indent="0" algn="l">
              <a:spcAft>
                <a:spcPts val="375"/>
              </a:spcAft>
              <a:buNone/>
            </a:pPr>
            <a:endParaRPr lang="nl-N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1)</a:t>
            </a: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Vergelijking wel of geen onrechtmatige daad;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2) Rechtbank gaat mee in “andere concessie”: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scope, looptijd, investeringen </a:t>
            </a:r>
            <a:b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4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69F2AF-559F-DEA2-36AF-200C7ADE5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022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EE59FB-5400-38F6-F536-7C46F5F84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56E60-2607-45F9-1BAC-7757F919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Kanttekeningen bij de vragen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7C7E6D-A3D6-493C-8211-A7112A9C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33" y="1905000"/>
            <a:ext cx="8229600" cy="4221163"/>
          </a:xfrm>
        </p:spPr>
        <p:txBody>
          <a:bodyPr/>
          <a:lstStyle/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Unieke aspect van deze aanbestedingsrechtelijke situatie is dat de opdracht/concessie is gegund. De </a:t>
            </a: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nrechtmatige daad is dat er geen aanbestedingsprocedure aan vooraf is gegaan. Zou de hypothetische situatie niet moeten zijn da</a:t>
            </a: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exact die opdracht/concessie wél was aanbesteed? </a:t>
            </a:r>
          </a:p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sine qua non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wordt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breed door Rb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uitgelegd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Voorkomt veel vragen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gegunde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vertrekpunt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en c.s.q.n.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zich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tot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ontbreken</a:t>
            </a:r>
            <a:r>
              <a:rPr lang="en-GB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aanbesteding 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beperkt</a:t>
            </a: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Looptijd, scope, etc.</a:t>
            </a:r>
            <a:r>
              <a:rPr lang="en-GB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nl-NL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nl-NL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br>
              <a:rPr lang="nl-NL" sz="22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2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8AFDA6-70EB-0982-1E2D-AED24CBB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2017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8DDD6-01B8-A57E-0102-08FCE7343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A3B37-37CC-948E-8A49-A1B41628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Kanttekeningen bij de vragen (3)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9B7DDF-EF31-D0B8-84FD-A92F983B5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Kans op gunning?: 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Openbare of niet-openbare procedure;</a:t>
            </a:r>
          </a:p>
          <a:p>
            <a:pPr lvl="2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Aanbesteder heeft belang bij veel deelnemers…. 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Iedereen gelijke kansen?</a:t>
            </a:r>
          </a:p>
          <a:p>
            <a:pPr lvl="2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9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Omstandigheden geval?</a:t>
            </a:r>
          </a:p>
          <a:p>
            <a:pPr lvl="2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9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reële kans op succes?</a:t>
            </a:r>
          </a:p>
          <a:p>
            <a:pPr lvl="2">
              <a:spcAft>
                <a:spcPts val="375"/>
              </a:spcAft>
              <a:buFont typeface="Wingdings" panose="05000000000000000000" pitchFamily="2" charset="2"/>
              <a:buChar char="Ø"/>
            </a:pPr>
            <a:endParaRPr lang="nl-NL" sz="1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2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Opmerkelijke uitkomst: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Drie kanshebbers: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Zittende concessiehouder 50%, anderen resp. 30% en 20%</a:t>
            </a:r>
            <a:b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858BB6-EBBB-AE66-C538-49552E8A6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216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D5560-F394-0588-776E-66B611274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BBE70-1365-C1C3-034A-6DD72AB9F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Bevindingen en oplossingen?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3CB120-8FA3-B1F8-D83C-DA2129DD2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67" y="1905000"/>
            <a:ext cx="8229600" cy="4221163"/>
          </a:xfrm>
        </p:spPr>
        <p:txBody>
          <a:bodyPr/>
          <a:lstStyle/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Teveel discussiepunten biedt geen effectieve rechtsbescherming en beloont onrechtmatig handelen;</a:t>
            </a:r>
          </a:p>
          <a:p>
            <a:pPr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Beschrijf als wetgever in de Aw 2012 of A</a:t>
            </a:r>
            <a:r>
              <a:rPr lang="en-GB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anbestedings</a:t>
            </a:r>
            <a:r>
              <a:rPr lang="nl-N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besluit hoe een schadevergoeding wordt vastgesteld. 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Vertrekpunt is de opdracht/concessie die niet is aanbesteed;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Boven bepaalde waarde is niet-openbare aanbesteding vertrekpunt met 5 deelnemers. Enkel vraag beantwoorden of klager 1 vd 5 was;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Gelijke kansen voor iedereen: dus 20% kans voor eenieder, tenzij blijkt dat markt kleiner was.</a:t>
            </a:r>
          </a:p>
          <a:p>
            <a:pPr lvl="1">
              <a:spcAft>
                <a:spcPts val="375"/>
              </a:spcAft>
              <a:buFont typeface="Wingdings" panose="05000000000000000000" pitchFamily="2" charset="2"/>
              <a:buChar char="Ø"/>
            </a:pP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% wordt berekend over gederfde winst</a:t>
            </a:r>
            <a:r>
              <a:rPr lang="nl-NL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(“gebruikelijke problematiek”) </a:t>
            </a: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8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1A3A09-73D3-557F-BA3D-D3AD6470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4754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 naar de orde van de dag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sz="32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nl-NL" sz="32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800" dirty="0">
                <a:solidFill>
                  <a:srgbClr val="0076C0"/>
                </a:solidFill>
              </a:rPr>
              <a:t>Frederik van Nouhuys 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76C0"/>
                </a:solidFill>
              </a:rPr>
              <a:t>E: frederik.vannouhuys@straatmankoster.nl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76C0"/>
                </a:solidFill>
              </a:rPr>
              <a:t>T: 010 - 24 00 447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76C0"/>
                </a:solidFill>
              </a:rPr>
              <a:t>M: 06 - 53 78 14 21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786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6995120" cy="673100"/>
          </a:xfrm>
        </p:spPr>
        <p:txBody>
          <a:bodyPr/>
          <a:lstStyle/>
          <a:p>
            <a:r>
              <a:rPr lang="nl-NL" sz="3000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endParaRPr lang="nl-NL" sz="2200" dirty="0">
              <a:solidFill>
                <a:srgbClr val="0076C0"/>
              </a:solidFill>
            </a:endParaRPr>
          </a:p>
          <a:p>
            <a:r>
              <a:rPr lang="nl-NL" sz="2400" dirty="0">
                <a:solidFill>
                  <a:srgbClr val="0076C0"/>
                </a:solidFill>
              </a:rPr>
              <a:t>Vergoeding van </a:t>
            </a:r>
            <a:r>
              <a:rPr lang="nl-NL" sz="2400" dirty="0" err="1">
                <a:solidFill>
                  <a:srgbClr val="0076C0"/>
                </a:solidFill>
              </a:rPr>
              <a:t>kansschade</a:t>
            </a:r>
            <a:endParaRPr lang="nl-NL" sz="2400" dirty="0">
              <a:solidFill>
                <a:srgbClr val="0076C0"/>
              </a:solidFill>
            </a:endParaRPr>
          </a:p>
          <a:p>
            <a:r>
              <a:rPr lang="nl-NL" sz="2400" dirty="0">
                <a:solidFill>
                  <a:srgbClr val="0076C0"/>
                </a:solidFill>
              </a:rPr>
              <a:t>Aanbestedingssituatie is “bijzondere toepassing”</a:t>
            </a:r>
          </a:p>
          <a:p>
            <a:r>
              <a:rPr lang="nl-NL" sz="2400" dirty="0">
                <a:solidFill>
                  <a:srgbClr val="0076C0"/>
                </a:solidFill>
              </a:rPr>
              <a:t>Praktijkvoorbeelden zijn illustratief voor problematiek</a:t>
            </a:r>
          </a:p>
          <a:p>
            <a:r>
              <a:rPr lang="nl-NL" sz="2400" dirty="0">
                <a:solidFill>
                  <a:srgbClr val="0076C0"/>
                </a:solidFill>
              </a:rPr>
              <a:t>Wetgever die</a:t>
            </a:r>
            <a:r>
              <a:rPr lang="en-GB" sz="2400" dirty="0" err="1">
                <a:solidFill>
                  <a:srgbClr val="0076C0"/>
                </a:solidFill>
              </a:rPr>
              <a:t>nt</a:t>
            </a:r>
            <a:r>
              <a:rPr lang="en-GB" sz="2400" dirty="0">
                <a:solidFill>
                  <a:srgbClr val="0076C0"/>
                </a:solidFill>
              </a:rPr>
              <a:t> wet te </a:t>
            </a:r>
            <a:r>
              <a:rPr lang="en-GB" sz="2400" dirty="0" err="1">
                <a:solidFill>
                  <a:srgbClr val="0076C0"/>
                </a:solidFill>
              </a:rPr>
              <a:t>verbeteren</a:t>
            </a:r>
            <a:r>
              <a:rPr lang="nl-NL" sz="2400" dirty="0">
                <a:solidFill>
                  <a:srgbClr val="0076C0"/>
                </a:solidFill>
              </a:rPr>
              <a:t> </a:t>
            </a:r>
          </a:p>
          <a:p>
            <a:r>
              <a:rPr lang="nl-NL" sz="2400" dirty="0">
                <a:solidFill>
                  <a:srgbClr val="0076C0"/>
                </a:solidFill>
              </a:rPr>
              <a:t>Presentatie is op persoonlijke titel</a:t>
            </a:r>
          </a:p>
          <a:p>
            <a:endParaRPr lang="nl-NL" sz="24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448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Aanbestedingsrechtelijke context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nl-NL" sz="2400" dirty="0">
                <a:solidFill>
                  <a:srgbClr val="0076C0"/>
                </a:solidFill>
              </a:rPr>
              <a:t>Twee situaties:</a:t>
            </a:r>
          </a:p>
          <a:p>
            <a:pPr lvl="1"/>
            <a:r>
              <a:rPr lang="nl-NL" sz="2200" dirty="0">
                <a:solidFill>
                  <a:srgbClr val="0076C0"/>
                </a:solidFill>
              </a:rPr>
              <a:t>De opdracht is aanbesteed, maar gegund aan de verkeerde inschrijver;</a:t>
            </a:r>
          </a:p>
          <a:p>
            <a:pPr lvl="2"/>
            <a:r>
              <a:rPr lang="nl-NL" sz="2100" dirty="0">
                <a:solidFill>
                  <a:srgbClr val="0076C0"/>
                </a:solidFill>
              </a:rPr>
              <a:t>Zie ECLI:NL:GHARL:2022:6172</a:t>
            </a:r>
          </a:p>
          <a:p>
            <a:pPr lvl="1"/>
            <a:r>
              <a:rPr lang="nl-NL" sz="2200" dirty="0">
                <a:solidFill>
                  <a:srgbClr val="0076C0"/>
                </a:solidFill>
              </a:rPr>
              <a:t>De opdracht is ten onrechte niet aanbesteed:</a:t>
            </a:r>
          </a:p>
          <a:p>
            <a:pPr lvl="2"/>
            <a:r>
              <a:rPr lang="nl-NL" sz="2100" dirty="0">
                <a:solidFill>
                  <a:srgbClr val="0076C0"/>
                </a:solidFill>
              </a:rPr>
              <a:t>Nooit aanbesteed;</a:t>
            </a:r>
          </a:p>
          <a:p>
            <a:pPr lvl="2"/>
            <a:r>
              <a:rPr lang="nl-NL" sz="2100" dirty="0">
                <a:solidFill>
                  <a:srgbClr val="0076C0"/>
                </a:solidFill>
              </a:rPr>
              <a:t>Tussentijds wezenlijk gewijzigd</a:t>
            </a:r>
          </a:p>
          <a:p>
            <a:pPr lvl="2"/>
            <a:endParaRPr lang="nl-NL" sz="2100" dirty="0">
              <a:solidFill>
                <a:srgbClr val="0076C0"/>
              </a:solidFill>
            </a:endParaRPr>
          </a:p>
          <a:p>
            <a:pPr lvl="2"/>
            <a:endParaRPr lang="nl-NL" sz="2100" dirty="0">
              <a:solidFill>
                <a:srgbClr val="0076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rgbClr val="0076C0"/>
                </a:solidFill>
              </a:rPr>
              <a:t> Deze presentatie betreft “nooit aanbesteed”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588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77C6B-0D87-15A5-28EA-6A2DB0613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0D555-67EF-03A8-B662-DEFDF39B6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Rechtsbeschermingsrichtlijn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EC38F4-51EB-19A6-0BBE-51BA298B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nl-NL" sz="2400" dirty="0">
                <a:solidFill>
                  <a:srgbClr val="0076C0"/>
                </a:solidFill>
              </a:rPr>
              <a:t>Richtlijn 89/665/EEG zoals gewijzigd door Richtlijn 2007/66/EG, art. 1 :</a:t>
            </a:r>
          </a:p>
          <a:p>
            <a:pPr marL="457200" lvl="1" indent="0">
              <a:buNone/>
            </a:pPr>
            <a:r>
              <a:rPr lang="nl-NL" sz="1600" dirty="0"/>
              <a:t>“De lidstaten nemen met betrekking tot opdrachten die binnen de werkingssfeer van Richtlijn 2014/24/EU of Richtlijn 2014/23/EU vallen, de nodige maatregelen om ervoor te zorgen dat tegen door de aanbestedende diensten genomen besluiten op </a:t>
            </a:r>
            <a:r>
              <a:rPr lang="nl-NL" sz="1600" dirty="0">
                <a:highlight>
                  <a:srgbClr val="FFFF00"/>
                </a:highlight>
              </a:rPr>
              <a:t>doeltreffende wijze </a:t>
            </a:r>
            <a:r>
              <a:rPr lang="nl-NL" sz="1600" dirty="0"/>
              <a:t>en vooral zo snel mogelijk beroep kan worden ingesteld overeenkomstig de artikelen 2 tot en met 2 </a:t>
            </a:r>
            <a:r>
              <a:rPr lang="nl-NL" sz="1600" dirty="0" err="1"/>
              <a:t>septies</a:t>
            </a:r>
            <a:r>
              <a:rPr lang="nl-NL" sz="1600" dirty="0"/>
              <a:t> van deze richtlijn, op grond van het feit dat door die besluiten het Unierecht inzake overheidsopdrachten of de nationale voorschriften waarin dat Unierecht is omgezet, geschonden zijn.”</a:t>
            </a:r>
          </a:p>
          <a:p>
            <a:pPr marL="457200" lvl="1" indent="0">
              <a:buNone/>
            </a:pPr>
            <a:endParaRPr lang="nl-NL" sz="1600" dirty="0">
              <a:solidFill>
                <a:srgbClr val="0076C0"/>
              </a:solidFill>
            </a:endParaRPr>
          </a:p>
          <a:p>
            <a:pPr marL="457200" lvl="1" indent="0">
              <a:buNone/>
            </a:pPr>
            <a:r>
              <a:rPr lang="nl-NL" sz="1600" dirty="0">
                <a:solidFill>
                  <a:srgbClr val="0076C0"/>
                </a:solidFill>
              </a:rPr>
              <a:t>Art. 2:</a:t>
            </a:r>
          </a:p>
          <a:p>
            <a:pPr marL="457200" lvl="1" indent="0">
              <a:buNone/>
            </a:pPr>
            <a:r>
              <a:rPr lang="nl-NL" sz="1600" dirty="0"/>
              <a:t>De lidstaten zorgen ervoor dat de maatregelen betreffende de in artikel 1 bedoelde beroepsprocedures voorzien in de nodige bevoegdheden om: (…)</a:t>
            </a:r>
          </a:p>
          <a:p>
            <a:pPr marL="457200" lvl="1" indent="0">
              <a:buNone/>
            </a:pPr>
            <a:r>
              <a:rPr lang="nl-NL" sz="1600" dirty="0"/>
              <a:t>c) schadevergoeding toe te kennen aan degenen die door een inbreuk schade hebben geleden.</a:t>
            </a:r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342226-3EE1-E0E2-8977-A451B8FCC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061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5D515-AC55-82A1-D51D-070991890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074B02-944C-9F5B-DFD1-BC5D479B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Doeltreffend?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A8068D-4A40-27B4-E7DF-D5441450B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nl-NL" sz="2200" dirty="0">
                <a:solidFill>
                  <a:srgbClr val="0076C0"/>
                </a:solidFill>
              </a:rPr>
              <a:t>“Niet aanbesteed” = mededingingskans gemist door gegadigde</a:t>
            </a:r>
          </a:p>
          <a:p>
            <a:r>
              <a:rPr lang="nl-NL" sz="2200" dirty="0">
                <a:solidFill>
                  <a:srgbClr val="0076C0"/>
                </a:solidFill>
              </a:rPr>
              <a:t>Twee elementen: </a:t>
            </a:r>
            <a:r>
              <a:rPr lang="nl-NL" sz="2200" b="1" dirty="0">
                <a:solidFill>
                  <a:srgbClr val="0076C0"/>
                </a:solidFill>
              </a:rPr>
              <a:t>kans</a:t>
            </a:r>
            <a:r>
              <a:rPr lang="nl-NL" sz="2200" dirty="0">
                <a:solidFill>
                  <a:srgbClr val="0076C0"/>
                </a:solidFill>
              </a:rPr>
              <a:t> en </a:t>
            </a:r>
            <a:r>
              <a:rPr lang="nl-NL" sz="2200" b="1" dirty="0">
                <a:solidFill>
                  <a:srgbClr val="0076C0"/>
                </a:solidFill>
              </a:rPr>
              <a:t>opdracht</a:t>
            </a:r>
          </a:p>
          <a:p>
            <a:r>
              <a:rPr lang="nl-NL" sz="2200" dirty="0">
                <a:solidFill>
                  <a:srgbClr val="0076C0"/>
                </a:solidFill>
              </a:rPr>
              <a:t>Waarde van een opdracht?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0076C0"/>
                </a:solidFill>
              </a:rPr>
              <a:t>Omzetaspect</a:t>
            </a:r>
            <a:r>
              <a:rPr lang="en-GB" sz="2000" dirty="0">
                <a:solidFill>
                  <a:srgbClr val="0076C0"/>
                </a:solidFill>
              </a:rPr>
              <a:t>?</a:t>
            </a:r>
            <a:r>
              <a:rPr lang="nl-NL" sz="2000" dirty="0">
                <a:solidFill>
                  <a:srgbClr val="0076C0"/>
                </a:solidFill>
              </a:rPr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0076C0"/>
                </a:solidFill>
              </a:rPr>
              <a:t>“Kostendekkingswaarde” en “Winstwaarde”;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0076C0"/>
                </a:solidFill>
              </a:rPr>
              <a:t>Marktpositiewaarde;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0076C0"/>
                </a:solidFill>
              </a:rPr>
              <a:t>Ervaringswaarde;</a:t>
            </a:r>
          </a:p>
          <a:p>
            <a:pPr marL="0" indent="0">
              <a:buNone/>
            </a:pPr>
            <a:endParaRPr lang="nl-NL" sz="2200" dirty="0">
              <a:solidFill>
                <a:srgbClr val="0076C0"/>
              </a:solidFill>
            </a:endParaRPr>
          </a:p>
          <a:p>
            <a:r>
              <a:rPr lang="nl-NL" sz="2200" dirty="0">
                <a:solidFill>
                  <a:srgbClr val="0076C0"/>
                </a:solidFill>
              </a:rPr>
              <a:t>De realiteit luidt dat procederen over een schadevergoeding nauwelijks de moeite waard is en zelden gebeurt.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3701A0-16C4-6128-A22D-5F1972F9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179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87B6F-FF14-823D-8233-5B370850B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D13E8-F709-357E-217D-7865B588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Voorbeeld NS Stations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EE048B-D619-B9D6-3DF6-3D8669C27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algn="l">
              <a:spcAft>
                <a:spcPts val="375"/>
              </a:spcAft>
            </a:pPr>
            <a:endParaRPr lang="nl-NL" sz="1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spcAft>
                <a:spcPts val="375"/>
              </a:spcAft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ECLI:NL:RBMNE:2024:2256 (tussenvonnis)</a:t>
            </a:r>
          </a:p>
          <a:p>
            <a:pPr algn="l">
              <a:spcAft>
                <a:spcPts val="375"/>
              </a:spcAft>
            </a:pPr>
            <a:r>
              <a:rPr lang="en-GB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Illustratief voor de complexiteit</a:t>
            </a:r>
            <a:r>
              <a:rPr lang="en-GB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inefficiency” </a:t>
            </a:r>
            <a:endParaRPr lang="nl-NL" sz="20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375"/>
              </a:spcAft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Feiten: </a:t>
            </a:r>
          </a:p>
          <a:p>
            <a:pPr lvl="1">
              <a:spcAft>
                <a:spcPts val="375"/>
              </a:spcAft>
            </a:pP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Concessie in 2011 gegund voor 15 jaar zonder Europese aanbesteding</a:t>
            </a:r>
          </a:p>
          <a:p>
            <a:pPr lvl="1">
              <a:spcAft>
                <a:spcPts val="375"/>
              </a:spcAft>
            </a:pPr>
            <a:r>
              <a:rPr lang="nl-NL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Tweede Digitale Concessie in 2015 gegund </a:t>
            </a: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zonder Europese aanbesteding</a:t>
            </a:r>
          </a:p>
          <a:p>
            <a:pPr lvl="1">
              <a:spcAft>
                <a:spcPts val="375"/>
              </a:spcAft>
            </a:pPr>
            <a:r>
              <a:rPr lang="nl-NL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 verbiedt uitvoering concessie in 2019</a:t>
            </a:r>
          </a:p>
          <a:p>
            <a:pPr lvl="1">
              <a:spcAft>
                <a:spcPts val="375"/>
              </a:spcAft>
            </a:pP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NS bes</a:t>
            </a:r>
            <a:r>
              <a:rPr lang="nl-NL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teedt gewijzigde concessie in 2022 aan</a:t>
            </a:r>
          </a:p>
          <a:p>
            <a:pPr lvl="1">
              <a:spcAft>
                <a:spcPts val="375"/>
              </a:spcAft>
            </a:pPr>
            <a:r>
              <a:rPr lang="nl-NL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Derden beginnen in 2022 schadevergoedingszaak </a:t>
            </a:r>
          </a:p>
          <a:p>
            <a:pPr algn="l">
              <a:spcAft>
                <a:spcPts val="375"/>
              </a:spcAft>
            </a:pPr>
            <a:endParaRPr lang="nl-N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86F8B3-D832-D4AB-3339-90D47E72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498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07ADA-C37C-D55D-22A3-77EC602E8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42BDF-9A1C-0FB4-ACD2-9427BE2A8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Vragen rechtbank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139D48-D8F7-DE1D-7029-545F5BB13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</a:p>
          <a:p>
            <a:pPr algn="l">
              <a:spcAft>
                <a:spcPts val="375"/>
              </a:spcAft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Lijden eisende partijen schade door de toerekenbare onrechtmatige gedragingen?</a:t>
            </a:r>
            <a:endParaRPr lang="nl-N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1. Toetsingskader?</a:t>
            </a:r>
            <a:b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2. Hypothetische situatie:</a:t>
            </a:r>
            <a:b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spcAft>
                <a:spcPts val="375"/>
              </a:spcAft>
              <a:buAutoNum type="alphaLcPeriod"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één gecombineerde aanbestedingsprocedure voor de</a:t>
            </a:r>
            <a:b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en de Ngage concessies of twee afzonderlijke? </a:t>
            </a:r>
            <a:b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spcAft>
                <a:spcPts val="375"/>
              </a:spcAft>
              <a:buAutoNum type="alphaLcPeriod"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zou de ingangsdatum en looptijd zijn geweest van de</a:t>
            </a:r>
            <a:b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hypothetische Concessies?</a:t>
            </a:r>
          </a:p>
          <a:p>
            <a:pPr marL="457200" indent="-457200" algn="l">
              <a:spcAft>
                <a:spcPts val="375"/>
              </a:spcAft>
              <a:buAutoNum type="alphaLcPeriod"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en inhoud Concessies?</a:t>
            </a:r>
          </a:p>
          <a:p>
            <a:pPr algn="l">
              <a:spcAft>
                <a:spcPts val="375"/>
              </a:spcAft>
            </a:pPr>
            <a:endParaRPr lang="nl-N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375"/>
              </a:spcAft>
            </a:pPr>
            <a:endParaRPr lang="nl-N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endParaRPr lang="nl-N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375"/>
              </a:spcAft>
            </a:pP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III.A. Wie hebben een kans verloren door het niet aanbesteden van de Global concessie?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 Conditio sine qua non (</a:t>
            </a:r>
            <a:r>
              <a:rPr lang="nl-NL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c.s.q.n</a:t>
            </a: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.) verband?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Reële kans op succes?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2.a. Zouden eisende partijen aan de hypothetische aanbesteding van de Global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concessie hebben deelgenomen?</a:t>
            </a:r>
          </a:p>
          <a:p>
            <a:pPr algn="l">
              <a:spcAft>
                <a:spcPts val="375"/>
              </a:spcAft>
            </a:pP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2.b. Andere deelnemers aan deze hypothetische aanbesteding?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2.c. Tussenconclusie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2.d. Welke kans op succes zou ieder van deze deelnemers hebben gehad?</a:t>
            </a:r>
          </a:p>
          <a:p>
            <a:pPr algn="l">
              <a:spcAft>
                <a:spcPts val="375"/>
              </a:spcAft>
            </a:pP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2.d.1. Geen gelijke kansen, maar schatting aan de hand van omstandigheden van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het geval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2.d.2. De schatting van de </a:t>
            </a:r>
            <a:r>
              <a:rPr lang="nl-NL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kanspercentages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2.e. Kwalificeren de kansen van de deelnemende eisende partijen als een reële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kans op succes?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2.f. Wat betekent dit?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III.B. Wie hebben een kans verloren door het niet aanbesteden van de Ngage concessie?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 Conditio sine qua non (</a:t>
            </a:r>
            <a:r>
              <a:rPr lang="nl-NL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c.s.q.n</a:t>
            </a: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.) verband?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Reële kans op succes?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2.a. Zouden eisende partijen aan de hypothetische aanbesteding van de Ngage concessie hebben deelgenomen?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2.b. Andere deelnemers aan deze hypothetische aanbesteding?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2.c. Tussenconclusie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2.d. Welke kans op succes zou ieder van deze deelnemers hebben gehad?</a:t>
            </a:r>
          </a:p>
          <a:p>
            <a:pPr algn="l">
              <a:spcAft>
                <a:spcPts val="375"/>
              </a:spcAft>
            </a:pP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2.d.1. De schatting van de </a:t>
            </a:r>
            <a:r>
              <a:rPr lang="nl-NL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kanspercentages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2.e. Kwalificeren de kansen van de deelnemende eisende partijen als een reële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kans op succes?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2.f. Wat betekent dit?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III.C. Inhoud en omvang van de schadevergoeding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 Begroting van de schade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2.a. Periode waarover de schade moet worden begroot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2.b. Toetsingskader: abstract of concreet?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2.c. Welke omstandigheden zijn van belang voor de begroting van de schade?</a:t>
            </a:r>
          </a:p>
          <a:p>
            <a:pPr algn="l">
              <a:spcAft>
                <a:spcPts val="375"/>
              </a:spcAft>
            </a:pP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2.d. Geen groeischade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nl-NL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2.e. Deskundigenbericht</a:t>
            </a:r>
          </a:p>
          <a:p>
            <a:endParaRPr lang="nl-NL" sz="2200" dirty="0">
              <a:solidFill>
                <a:srgbClr val="0076C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638793-D26E-E206-D428-C60F2B3B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5071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862E2-D508-0500-0090-9C1DD3CD0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BE38D-B3DE-9363-18F2-AE0C5224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Vragen rechtbank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247C8A-B986-1E70-15B2-96A1FD0B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II.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Wie hebben een kans verloren door het niet aanbesteden van de concessie?</a:t>
            </a:r>
            <a:b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Conditio sine qua non (</a:t>
            </a:r>
            <a:r>
              <a:rPr lang="nl-NL" sz="2000" b="0" i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c.s.q.n</a:t>
            </a: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 verband?</a:t>
            </a:r>
            <a:b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000" b="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Reële kans op succes?:</a:t>
            </a:r>
            <a:b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	Zouden eisende partijen aan de hypothetische aanbesteding hebben deelgenomen?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b. Andere deelnemers aan deze hypothetische aanbesteding?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nl-NL" sz="20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Welke kans op succes zou ieder van deze deelnemers hebben gehad?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8E3C90-23CD-806B-995E-1A121E1D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306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6E2DE-1DDA-18E7-A5DB-110AE2089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4A388-E707-564D-4AFF-97C77FB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7139136" cy="673100"/>
          </a:xfrm>
        </p:spPr>
        <p:txBody>
          <a:bodyPr/>
          <a:lstStyle/>
          <a:p>
            <a:r>
              <a:rPr lang="nl-NL" sz="3000" dirty="0"/>
              <a:t>Vragen rechtbank (3)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D936E1-E85A-2D17-43F3-8108ECA01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algn="l">
              <a:spcAft>
                <a:spcPts val="375"/>
              </a:spcAft>
              <a:buNone/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III.</a:t>
            </a:r>
          </a:p>
          <a:p>
            <a:pPr marL="0" indent="0" algn="l">
              <a:spcAft>
                <a:spcPts val="375"/>
              </a:spcAft>
              <a:buNone/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Welke kans op succes zou ieder van deze deelnemers hebben gehad?</a:t>
            </a:r>
          </a:p>
          <a:p>
            <a:pPr algn="l">
              <a:spcAft>
                <a:spcPts val="375"/>
              </a:spcAft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Geen gelijke kansen, maar schatting aan de hand van omstandigheden van het geval;</a:t>
            </a:r>
          </a:p>
          <a:p>
            <a:pPr algn="l">
              <a:spcAft>
                <a:spcPts val="375"/>
              </a:spcAft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schatting van de </a:t>
            </a:r>
            <a:r>
              <a:rPr lang="nl-NL" sz="2400" b="0" i="0" dirty="0" err="1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kanspercentages</a:t>
            </a: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l">
              <a:spcAft>
                <a:spcPts val="375"/>
              </a:spcAft>
            </a:pPr>
            <a:r>
              <a:rPr lang="nl-NL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Kwalificeren de kansen van de deelnemende eisende partijen als een reële kans op succes?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67F3CE-25AA-B735-8741-D6369C2A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28 november 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306757"/>
      </p:ext>
    </p:extLst>
  </p:cSld>
  <p:clrMapOvr>
    <a:masterClrMapping/>
  </p:clrMapOvr>
</p:sld>
</file>

<file path=ppt/theme/theme1.xml><?xml version="1.0" encoding="utf-8"?>
<a:theme xmlns:a="http://schemas.openxmlformats.org/drawingml/2006/main" name="STRMK_PPT2013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609ce87-0797-4a47-8634-34136115059c" ContentTypeId="0x010100DE02FF6F0B86F742BDA55A937D0ED37B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MS Document" ma:contentTypeID="0x010100DE02FF6F0B86F742BDA55A937D0ED37B00473E095278767F4BB7E2E2115BBBF9CD" ma:contentTypeVersion="4" ma:contentTypeDescription="Create a new document." ma:contentTypeScope="" ma:versionID="d44b0e664d7494bc370ed75a9644e710">
  <xsd:schema xmlns:xsd="http://www.w3.org/2001/XMLSchema" xmlns:xs="http://www.w3.org/2001/XMLSchema" xmlns:p="http://schemas.microsoft.com/office/2006/metadata/properties" xmlns:ns2="b5b6b470-6248-46a6-ae68-9b85b25989d6" xmlns:ns3="2eea51dd-9326-4e73-a5b8-9e570893ba0c" targetNamespace="http://schemas.microsoft.com/office/2006/metadata/properties" ma:root="true" ma:fieldsID="c21c4bbdc1368a9439d96e86763896f6" ns2:_="" ns3:_="">
    <xsd:import namespace="b5b6b470-6248-46a6-ae68-9b85b25989d6"/>
    <xsd:import namespace="2eea51dd-9326-4e73-a5b8-9e570893ba0c"/>
    <xsd:element name="properties">
      <xsd:complexType>
        <xsd:sequence>
          <xsd:element name="documentManagement">
            <xsd:complexType>
              <xsd:all>
                <xsd:element ref="ns2:ClientCode" minOccurs="0"/>
                <xsd:element ref="ns2:ClientName" minOccurs="0"/>
                <xsd:element ref="ns2:MatterCode" minOccurs="0"/>
                <xsd:element ref="ns2:MatterName" minOccurs="0"/>
                <xsd:element ref="ns2:DocAuthor" minOccurs="0"/>
                <xsd:element ref="ns2:ExtranetURL" minOccurs="0"/>
                <xsd:element ref="ns2:pf30ee1ccf714d55a7c3d26b4c9857ee" minOccurs="0"/>
                <xsd:element ref="ns2:TaxCatchAll" minOccurs="0"/>
                <xsd:element ref="ns2:TaxCatchAllLabel" minOccurs="0"/>
                <xsd:element ref="ns2:Responsible" minOccurs="0"/>
                <xsd:element ref="ns2:BillingLawyer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6b470-6248-46a6-ae68-9b85b25989d6" elementFormDefault="qualified">
    <xsd:import namespace="http://schemas.microsoft.com/office/2006/documentManagement/types"/>
    <xsd:import namespace="http://schemas.microsoft.com/office/infopath/2007/PartnerControls"/>
    <xsd:element name="ClientCode" ma:index="8" nillable="true" ma:displayName="ClientCode" ma:default="000123" ma:internalName="ClientCode" ma:readOnly="false">
      <xsd:simpleType>
        <xsd:restriction base="dms:Text"/>
      </xsd:simpleType>
    </xsd:element>
    <xsd:element name="ClientName" ma:index="9" nillable="true" ma:displayName="ClientName" ma:default="Netlaw" ma:internalName="ClientName" ma:readOnly="false">
      <xsd:simpleType>
        <xsd:restriction base="dms:Text"/>
      </xsd:simpleType>
    </xsd:element>
    <xsd:element name="MatterCode" ma:index="10" nillable="true" ma:displayName="MatterCode" ma:default="02-0896" ma:internalName="MatterCode" ma:readOnly="false">
      <xsd:simpleType>
        <xsd:restriction base="dms:Text"/>
      </xsd:simpleType>
    </xsd:element>
    <xsd:element name="MatterName" ma:index="11" nillable="true" ma:displayName="MatterName" ma:default="Netlaw / cursus Aanbestedingsrecht" ma:internalName="MatterName" ma:readOnly="false">
      <xsd:simpleType>
        <xsd:restriction base="dms:Text"/>
      </xsd:simpleType>
    </xsd:element>
    <xsd:element name="DocAuthor" ma:index="12" nillable="true" ma:displayName="DocAuthor" ma:internalName="Doc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ranetURL" ma:index="13" nillable="true" ma:displayName="ExtranetURL" ma:hidden="true" ma:internalName="ExtranetURL" ma:readOnly="false">
      <xsd:simpleType>
        <xsd:restriction base="dms:Text"/>
      </xsd:simpleType>
    </xsd:element>
    <xsd:element name="pf30ee1ccf714d55a7c3d26b4c9857ee" ma:index="14" nillable="true" ma:taxonomy="true" ma:internalName="pf30ee1ccf714d55a7c3d26b4c9857ee" ma:taxonomyFieldName="AreaOfLaw" ma:displayName="AreaOfLaw" ma:default="" ma:fieldId="{9f30ee1c-cf71-4d55-a7c3-d26b4c9857ee}" ma:sspId="0609ce87-0797-4a47-8634-34136115059c" ma:termSetId="e526d478-468a-4ba2-9b2b-1d39b010de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72cd932c-7790-4e19-a6eb-e3ed1ac05adf}" ma:internalName="TaxCatchAll" ma:showField="CatchAllData" ma:web="2eea51dd-9326-4e73-a5b8-9e570893ba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72cd932c-7790-4e19-a6eb-e3ed1ac05adf}" ma:internalName="TaxCatchAllLabel" ma:readOnly="true" ma:showField="CatchAllDataLabel" ma:web="2eea51dd-9326-4e73-a5b8-9e570893ba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sponsible" ma:index="18" nillable="true" ma:displayName="Responsible" ma:list="UserInfo" ma:SharePointGroup="0" ma:internalName="Responsibl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illingLawyer" ma:index="19" nillable="true" ma:displayName="BillingLawyer" ma:list="UserInfo" ma:SharePointGroup="0" ma:internalName="BillingLawy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a51dd-9326-4e73-a5b8-9e570893ba0c" elementFormDefault="qualified">
    <xsd:import namespace="http://schemas.microsoft.com/office/2006/documentManagement/types"/>
    <xsd:import namespace="http://schemas.microsoft.com/office/infopath/2007/PartnerControls"/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ientCode xmlns="b5b6b470-6248-46a6-ae68-9b85b25989d6">000123</ClientCode>
    <ClientName xmlns="b5b6b470-6248-46a6-ae68-9b85b25989d6">Netlaw</ClientName>
    <MatterCode xmlns="b5b6b470-6248-46a6-ae68-9b85b25989d6">02-0896</MatterCode>
    <MatterName xmlns="b5b6b470-6248-46a6-ae68-9b85b25989d6">Netlaw / cursus Aanbestedingsrecht</MatterName>
    <DocAuthor xmlns="b5b6b470-6248-46a6-ae68-9b85b25989d6">
      <UserInfo>
        <DisplayName/>
        <AccountId xsi:nil="true"/>
        <AccountType/>
      </UserInfo>
    </DocAuthor>
    <ExtranetURL xmlns="b5b6b470-6248-46a6-ae68-9b85b25989d6" xmlns:ns1="http://www.w3.org/2001/XMLSchema-instance" ns1:nil="true"/>
    <TaxCatchAll xmlns="b5b6b470-6248-46a6-ae68-9b85b25989d6" xsi:nil="true"/>
    <pf30ee1ccf714d55a7c3d26b4c9857ee xmlns="b5b6b470-6248-46a6-ae68-9b85b25989d6">
      <Terms xmlns="http://schemas.microsoft.com/office/infopath/2007/PartnerControls"/>
    </pf30ee1ccf714d55a7c3d26b4c9857ee>
    <Responsible xmlns="b5b6b470-6248-46a6-ae68-9b85b25989d6">
      <UserInfo>
        <DisplayName/>
        <AccountId xsi:nil="true"/>
        <AccountType/>
      </UserInfo>
    </Responsible>
    <BillingLawyer xmlns="b5b6b470-6248-46a6-ae68-9b85b25989d6">
      <UserInfo>
        <DisplayName/>
        <AccountId xsi:nil="true"/>
        <AccountType/>
      </UserInfo>
    </BillingLawyer>
    <_dlc_DocId xmlns="2eea51dd-9326-4e73-a5b8-9e570893ba0c">DMS03-1387586161-34</_dlc_DocId>
    <_dlc_DocIdUrl xmlns="2eea51dd-9326-4e73-a5b8-9e570893ba0c">
      <Url>https://straatmankoster.sharepoint.com/sites/DMS03/000123/02-0896/_layouts/15/DocIdRedir.aspx?ID=DMS03-1387586161-34</Url>
      <Description>DMS03-1387586161-34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F75B71C-CDB6-4FD0-AB83-802F58FE206D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DFAA8D3C-CB40-45BC-8295-F1FD14D031B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5b6b470-6248-46a6-ae68-9b85b25989d6"/>
    <ds:schemaRef ds:uri="2eea51dd-9326-4e73-a5b8-9e570893ba0c"/>
  </ds:schemaRefs>
</ds:datastoreItem>
</file>

<file path=customXml/itemProps3.xml><?xml version="1.0" encoding="utf-8"?>
<ds:datastoreItem xmlns:ds="http://schemas.openxmlformats.org/officeDocument/2006/customXml" ds:itemID="{5AFBAA42-6693-4685-BCD9-FB39CC0B6E29}">
  <ds:schemaRefs>
    <ds:schemaRef ds:uri="http://schemas.microsoft.com/office/2006/metadata/properties"/>
    <ds:schemaRef ds:uri="http://www.w3.org/2000/xmlns/"/>
    <ds:schemaRef ds:uri="b5b6b470-6248-46a6-ae68-9b85b25989d6"/>
    <ds:schemaRef ds:uri="http://www.w3.org/2001/XMLSchema-instance"/>
    <ds:schemaRef ds:uri="http://schemas.microsoft.com/office/infopath/2007/PartnerControls"/>
    <ds:schemaRef ds:uri="2eea51dd-9326-4e73-a5b8-9e570893ba0c"/>
  </ds:schemaRefs>
</ds:datastoreItem>
</file>

<file path=customXml/itemProps4.xml><?xml version="1.0" encoding="utf-8"?>
<ds:datastoreItem xmlns:ds="http://schemas.openxmlformats.org/officeDocument/2006/customXml" ds:itemID="{41C09375-8CC0-44FA-A448-17A03DD34F3F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4E9122F9-1A5A-4AD8-8019-4001A40FA328}">
  <ds:schemaRefs>
    <ds:schemaRef ds:uri="http://schemas.microsoft.com/sharepoint/event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1327</Words>
  <Application>Microsoft Office PowerPoint</Application>
  <PresentationFormat>Diavoorstelling (4:3)</PresentationFormat>
  <Paragraphs>137</Paragraphs>
  <Slides>15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STRMK_PPT2013</vt:lpstr>
      <vt:lpstr>PowerPoint-presentatie</vt:lpstr>
      <vt:lpstr>Inleiding</vt:lpstr>
      <vt:lpstr>Aanbestedingsrechtelijke context</vt:lpstr>
      <vt:lpstr>Rechtsbeschermingsrichtlijn</vt:lpstr>
      <vt:lpstr>Doeltreffend?</vt:lpstr>
      <vt:lpstr>Voorbeeld NS Stations</vt:lpstr>
      <vt:lpstr>Vragen rechtbank (1)</vt:lpstr>
      <vt:lpstr>Vragen rechtbank (2)</vt:lpstr>
      <vt:lpstr>Vragen rechtbank (3)</vt:lpstr>
      <vt:lpstr>Vragen rechtbank (4)</vt:lpstr>
      <vt:lpstr>Kanttekeningen bij de vragen (1)</vt:lpstr>
      <vt:lpstr>Kanttekeningen bij de vragen (2)</vt:lpstr>
      <vt:lpstr>Kanttekeningen bij de vragen (3)</vt:lpstr>
      <vt:lpstr>Bevindingen en oplossingen?</vt:lpstr>
      <vt:lpstr>Terug naar de orde van de dag</vt:lpstr>
    </vt:vector>
  </TitlesOfParts>
  <Company>Straatman &amp; Koster advocaten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KANTOOR PowerPoint-presentatie</dc:title>
  <dc:creator>Beatrijs (B.) van Selm</dc:creator>
  <cp:lastModifiedBy>Frederik (J.F.) van Nouhuys</cp:lastModifiedBy>
  <cp:revision>184</cp:revision>
  <cp:lastPrinted>2017-11-15T11:35:29Z</cp:lastPrinted>
  <dcterms:created xsi:type="dcterms:W3CDTF">2013-03-18T09:23:06Z</dcterms:created>
  <dcterms:modified xsi:type="dcterms:W3CDTF">2024-12-01T13:46:43Z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0x010100DE02FF6F0B86F742BDA55A937D0ED37B00473E095278767F4BB7E2E2115BBBF9CD</vt:lpwstr>
  </property>
  <property fmtid="{D5CDD505-2E9C-101B-9397-08002B2CF9AE}" pid="3" name="Order">
    <vt:r8>777800</vt:r8>
  </property>
  <property fmtid="{D5CDD505-2E9C-101B-9397-08002B2CF9AE}" pid="4" name="_dlc_DocIdItemGuid">
    <vt:lpwstr>01deb3f3-f4f0-4e39-95e4-fcfd755b889d</vt:lpwstr>
  </property>
  <property fmtid="{D5CDD505-2E9C-101B-9397-08002B2CF9AE}" pid="5" name="Rechtsgebied">
    <vt:lpwstr>1;#aanbestedingsrecht|f4acbec1-1444-46fd-8210-89d02562d10e</vt:lpwstr>
  </property>
  <property fmtid="{D5CDD505-2E9C-101B-9397-08002B2CF9AE}" pid="6" name="ContentType">
    <vt:lpwstr>DMS Document</vt:lpwstr>
  </property>
  <property fmtid="{D5CDD505-2E9C-101B-9397-08002B2CF9AE}" pid="7" name="Title">
    <vt:lpwstr>MODEL KANTOOR PowerPoint-presentatie</vt:lpwstr>
  </property>
  <property fmtid="{D5CDD505-2E9C-101B-9397-08002B2CF9AE}" pid="8" name="ClientName">
    <vt:lpwstr>Netlaw</vt:lpwstr>
  </property>
  <property fmtid="{D5CDD505-2E9C-101B-9397-08002B2CF9AE}" pid="9" name="ClientCode">
    <vt:lpwstr>000123</vt:lpwstr>
  </property>
  <property fmtid="{D5CDD505-2E9C-101B-9397-08002B2CF9AE}" pid="10" name="MatterName">
    <vt:lpwstr>Netlaw / cursus Aanbestedingsrecht</vt:lpwstr>
  </property>
  <property fmtid="{D5CDD505-2E9C-101B-9397-08002B2CF9AE}" pid="11" name="MatterCode">
    <vt:lpwstr>02-0896</vt:lpwstr>
  </property>
  <property fmtid="{D5CDD505-2E9C-101B-9397-08002B2CF9AE}" pid="12" name="g8eecdb78f9e40caac0d3c6b3397a925">
    <vt:lpwstr>aanbestedingsrecht|f4acbec1-1444-46fd-8210-89d02562d10e</vt:lpwstr>
  </property>
  <property fmtid="{D5CDD505-2E9C-101B-9397-08002B2CF9AE}" pid="13" name="VerantwoordelijkeAdvocaat">
    <vt:lpwstr>FvN</vt:lpwstr>
  </property>
  <property fmtid="{D5CDD505-2E9C-101B-9397-08002B2CF9AE}" pid="14" name="UitvoerendeAdvocaat">
    <vt:lpwstr>FvN</vt:lpwstr>
  </property>
  <property fmtid="{D5CDD505-2E9C-101B-9397-08002B2CF9AE}" pid="15" name="DocAuthor">
    <vt:lpwstr/>
  </property>
  <property fmtid="{D5CDD505-2E9C-101B-9397-08002B2CF9AE}" pid="16" name="Comments1">
    <vt:lpwstr/>
  </property>
  <property fmtid="{D5CDD505-2E9C-101B-9397-08002B2CF9AE}" pid="17" name="Sent representing e-mail address">
    <vt:lpwstr/>
  </property>
  <property fmtid="{D5CDD505-2E9C-101B-9397-08002B2CF9AE}" pid="18" name="Sender name">
    <vt:lpwstr/>
  </property>
  <property fmtid="{D5CDD505-2E9C-101B-9397-08002B2CF9AE}" pid="19" name="Conversation topic">
    <vt:lpwstr/>
  </property>
  <property fmtid="{D5CDD505-2E9C-101B-9397-08002B2CF9AE}" pid="20" name="Transport message headers">
    <vt:lpwstr/>
  </property>
  <property fmtid="{D5CDD505-2E9C-101B-9397-08002B2CF9AE}" pid="21" name="Received by address type">
    <vt:lpwstr/>
  </property>
  <property fmtid="{D5CDD505-2E9C-101B-9397-08002B2CF9AE}" pid="22" name="Received by name">
    <vt:lpwstr/>
  </property>
  <property fmtid="{D5CDD505-2E9C-101B-9397-08002B2CF9AE}" pid="23" name="Internet message id">
    <vt:lpwstr/>
  </property>
  <property fmtid="{D5CDD505-2E9C-101B-9397-08002B2CF9AE}" pid="24" name="Sender address type">
    <vt:lpwstr/>
  </property>
  <property fmtid="{D5CDD505-2E9C-101B-9397-08002B2CF9AE}" pid="25" name="AreaOfLaw">
    <vt:lpwstr/>
  </property>
  <property fmtid="{D5CDD505-2E9C-101B-9397-08002B2CF9AE}" pid="26" name="Received representing name">
    <vt:lpwstr/>
  </property>
  <property fmtid="{D5CDD505-2E9C-101B-9397-08002B2CF9AE}" pid="27" name="Received by e-mail address">
    <vt:lpwstr/>
  </property>
  <property fmtid="{D5CDD505-2E9C-101B-9397-08002B2CF9AE}" pid="28" name="Sender e-mail address">
    <vt:lpwstr/>
  </property>
  <property fmtid="{D5CDD505-2E9C-101B-9397-08002B2CF9AE}" pid="29" name="Message class">
    <vt:lpwstr/>
  </property>
  <property fmtid="{D5CDD505-2E9C-101B-9397-08002B2CF9AE}" pid="30" name="Received representing e-mail address">
    <vt:lpwstr/>
  </property>
  <property fmtid="{D5CDD505-2E9C-101B-9397-08002B2CF9AE}" pid="31" name="Received representing address type">
    <vt:lpwstr/>
  </property>
  <property fmtid="{D5CDD505-2E9C-101B-9397-08002B2CF9AE}" pid="32" name="Sent representing name">
    <vt:lpwstr/>
  </property>
  <property fmtid="{D5CDD505-2E9C-101B-9397-08002B2CF9AE}" pid="33" name="Sent representing address type">
    <vt:lpwstr/>
  </property>
  <property fmtid="{D5CDD505-2E9C-101B-9397-08002B2CF9AE}" pid="34" name="Created">
    <vt:lpwstr>2013-03-18T09:23:06+00:00</vt:lpwstr>
  </property>
  <property fmtid="{D5CDD505-2E9C-101B-9397-08002B2CF9AE}" pid="35" name="Modified">
    <vt:lpwstr>2024-04-17T22:56:54+00:00</vt:lpwstr>
  </property>
  <property fmtid="{D5CDD505-2E9C-101B-9397-08002B2CF9AE}" pid="36" name="_dlc_DocId">
    <vt:lpwstr>DMS03-1387586161-34</vt:lpwstr>
  </property>
  <property fmtid="{D5CDD505-2E9C-101B-9397-08002B2CF9AE}" pid="37" name="_dlc_DocIdUrl">
    <vt:lpwstr>https://straatmankoster.sharepoint.com/sites/DMS03/000123/02-0896/_layouts/15/DocIdRedir.aspx?ID=DMS03-1387586161-34, DMS03-1387586161-34</vt:lpwstr>
  </property>
</Properties>
</file>