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3" r:id="rId2"/>
    <p:sldId id="293" r:id="rId3"/>
    <p:sldId id="282" r:id="rId4"/>
    <p:sldId id="294" r:id="rId5"/>
    <p:sldId id="295" r:id="rId6"/>
    <p:sldId id="296" r:id="rId7"/>
    <p:sldId id="300" r:id="rId8"/>
    <p:sldId id="301" r:id="rId9"/>
    <p:sldId id="302" r:id="rId10"/>
    <p:sldId id="303" r:id="rId11"/>
    <p:sldId id="305" r:id="rId12"/>
    <p:sldId id="304" r:id="rId13"/>
    <p:sldId id="297" r:id="rId14"/>
    <p:sldId id="298" r:id="rId15"/>
    <p:sldId id="307" r:id="rId16"/>
    <p:sldId id="308" r:id="rId17"/>
    <p:sldId id="306" r:id="rId18"/>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orient="horz" pos="686">
          <p15:clr>
            <a:srgbClr val="A4A3A4"/>
          </p15:clr>
        </p15:guide>
        <p15:guide id="3" orient="horz" pos="830">
          <p15:clr>
            <a:srgbClr val="A4A3A4"/>
          </p15:clr>
        </p15:guide>
        <p15:guide id="4" orient="horz" pos="549">
          <p15:clr>
            <a:srgbClr val="A4A3A4"/>
          </p15:clr>
        </p15:guide>
        <p15:guide id="5" orient="horz" pos="2661">
          <p15:clr>
            <a:srgbClr val="A4A3A4"/>
          </p15:clr>
        </p15:guide>
        <p15:guide id="6" orient="horz" pos="244">
          <p15:clr>
            <a:srgbClr val="A4A3A4"/>
          </p15:clr>
        </p15:guide>
        <p15:guide id="7" orient="horz" pos="1889">
          <p15:clr>
            <a:srgbClr val="A4A3A4"/>
          </p15:clr>
        </p15:guide>
        <p15:guide id="8" orient="horz" pos="1253">
          <p15:clr>
            <a:srgbClr val="A4A3A4"/>
          </p15:clr>
        </p15:guide>
        <p15:guide id="9" orient="horz" pos="3091">
          <p15:clr>
            <a:srgbClr val="A4A3A4"/>
          </p15:clr>
        </p15:guide>
        <p15:guide id="10" pos="567">
          <p15:clr>
            <a:srgbClr val="A4A3A4"/>
          </p15:clr>
        </p15:guide>
        <p15:guide id="11" pos="2880">
          <p15:clr>
            <a:srgbClr val="A4A3A4"/>
          </p15:clr>
        </p15:guide>
        <p15:guide id="12" pos="5199">
          <p15:clr>
            <a:srgbClr val="A4A3A4"/>
          </p15:clr>
        </p15:guide>
        <p15:guide id="13" pos="500">
          <p15:clr>
            <a:srgbClr val="A4A3A4"/>
          </p15:clr>
        </p15:guide>
        <p15:guide id="14" pos="5266">
          <p15:clr>
            <a:srgbClr val="A4A3A4"/>
          </p15:clr>
        </p15:guide>
        <p15:guide id="15" pos="2498">
          <p15:clr>
            <a:srgbClr val="A4A3A4"/>
          </p15:clr>
        </p15:guide>
        <p15:guide id="16" orient="horz" pos="2626">
          <p15:clr>
            <a:srgbClr val="A4A3A4"/>
          </p15:clr>
        </p15:guide>
        <p15:guide id="17" orient="horz" pos="1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nie Wesseling" initials="J.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FC4B9"/>
    <a:srgbClr val="9B8F83"/>
    <a:srgbClr val="E2DCD5"/>
    <a:srgbClr val="FFFFFF"/>
    <a:srgbClr val="4071BA"/>
    <a:srgbClr val="203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31517B-2CC5-48DA-A0C0-CC9E670DA9CB}">
  <a:tblStyle styleId="{0531517B-2CC5-48DA-A0C0-CC9E670DA9CB}" styleName="ND Blue">
    <a:wholeTbl>
      <a:tcTxStyle>
        <a:fontRef idx="minor">
          <a:scrgbClr r="0" g="0" b="0"/>
        </a:fontRef>
        <a:srgbClr val="000000"/>
      </a:tcTxStyle>
      <a:tcStyle>
        <a:tcBdr>
          <a:left>
            <a:ln w="6200" cmpd="sng">
              <a:solidFill>
                <a:srgbClr val="000000"/>
              </a:solidFill>
            </a:ln>
          </a:left>
          <a:right>
            <a:ln w="6200" cmpd="sng">
              <a:solidFill>
                <a:srgbClr val="000000"/>
              </a:solidFill>
            </a:ln>
          </a:right>
          <a:top>
            <a:ln w="6200" cmpd="sng">
              <a:solidFill>
                <a:srgbClr val="000000"/>
              </a:solidFill>
            </a:ln>
          </a:top>
          <a:bottom>
            <a:ln w="6200" cmpd="sng">
              <a:solidFill>
                <a:srgbClr val="000000"/>
              </a:solidFill>
            </a:ln>
          </a:bottom>
          <a:insideH>
            <a:ln w="6200" cmpd="sng">
              <a:solidFill>
                <a:srgbClr val="000000"/>
              </a:solidFill>
            </a:ln>
          </a:insideH>
          <a:insideV>
            <a:ln w="6200" cmpd="sng">
              <a:solidFill>
                <a:srgbClr val="000000"/>
              </a:solidFill>
            </a:ln>
          </a:insideV>
        </a:tcBdr>
        <a:fill>
          <a:noFill/>
        </a:fill>
      </a:tcStyle>
    </a:wholeTbl>
    <a:band1H>
      <a:tcStyle>
        <a:tcBdr/>
        <a:fill>
          <a:solidFill>
            <a:srgbClr val="FFFFFF"/>
          </a:solidFill>
        </a:fill>
      </a:tcStyle>
    </a:band1H>
    <a:band2H>
      <a:tcStyle>
        <a:tcBdr/>
        <a:fill>
          <a:solidFill>
            <a:srgbClr val="BFD3EE"/>
          </a:solidFill>
        </a:fill>
      </a:tcStyle>
    </a:band2H>
    <a:band1V>
      <a:tcStyle>
        <a:tcBdr/>
      </a:tcStyle>
    </a:band1V>
    <a:band2V>
      <a:tcStyle>
        <a:tcBdr/>
        <a:fill>
          <a:noFill/>
        </a:fill>
      </a:tcStyle>
    </a:band2V>
    <a:lastCol>
      <a:tcTxStyle/>
      <a:tcStyle>
        <a:tcBdr/>
        <a:fill>
          <a:noFill/>
        </a:fill>
      </a:tcStyle>
    </a:lastCol>
    <a:firstCol>
      <a:tcStyle>
        <a:tcBdr/>
      </a:tcStyle>
    </a:firstCol>
    <a:lastRow>
      <a:tcTxStyle/>
      <a:tcStyle>
        <a:tcBdr/>
        <a:fill>
          <a:noFill/>
        </a:fill>
      </a:tcStyle>
    </a:lastRow>
    <a:firstRow>
      <a:tcTxStyle>
        <a:fontRef idx="minor"/>
        <a:srgbClr val="FFFFFF"/>
      </a:tcTxStyle>
      <a:tcStyle>
        <a:tcBdr>
          <a:bottom>
            <a:ln w="6200" cmpd="sng">
              <a:solidFill>
                <a:srgbClr val="000000"/>
              </a:solidFill>
            </a:ln>
          </a:bottom>
        </a:tcBdr>
        <a:fill>
          <a:solidFill>
            <a:srgbClr val="5284C4"/>
          </a:solidFill>
        </a:fill>
      </a:tcStyle>
    </a:firstRow>
  </a:tblStyle>
  <a:tblStyle styleId="{1531517B-2CC5-48DA-A0C0-CC9E670DA9CB}" styleName="ND Orange">
    <a:wholeTbl>
      <a:tcTxStyle>
        <a:fontRef idx="minor">
          <a:scrgbClr r="0" g="0" b="0"/>
        </a:fontRef>
        <a:srgbClr val="000000"/>
      </a:tcTxStyle>
      <a:tcStyle>
        <a:tcBdr>
          <a:left>
            <a:ln w="6200" cmpd="sng">
              <a:solidFill>
                <a:srgbClr val="000000"/>
              </a:solidFill>
            </a:ln>
          </a:left>
          <a:right>
            <a:ln w="6200" cmpd="sng">
              <a:solidFill>
                <a:srgbClr val="000000"/>
              </a:solidFill>
            </a:ln>
          </a:right>
          <a:top>
            <a:ln w="6200" cmpd="sng">
              <a:solidFill>
                <a:srgbClr val="000000"/>
              </a:solidFill>
            </a:ln>
          </a:top>
          <a:bottom>
            <a:ln w="6200" cmpd="sng">
              <a:solidFill>
                <a:srgbClr val="000000"/>
              </a:solidFill>
            </a:ln>
          </a:bottom>
          <a:insideH>
            <a:ln w="6200" cmpd="sng">
              <a:solidFill>
                <a:srgbClr val="000000"/>
              </a:solidFill>
            </a:ln>
          </a:insideH>
          <a:insideV>
            <a:ln w="6200" cmpd="sng">
              <a:solidFill>
                <a:srgbClr val="000000"/>
              </a:solidFill>
            </a:ln>
          </a:insideV>
        </a:tcBdr>
        <a:fill>
          <a:noFill/>
        </a:fill>
      </a:tcStyle>
    </a:wholeTbl>
    <a:band1H>
      <a:tcStyle>
        <a:tcBdr/>
        <a:fill>
          <a:solidFill>
            <a:srgbClr val="FFFFFF"/>
          </a:solidFill>
        </a:fill>
      </a:tcStyle>
    </a:band1H>
    <a:band2H>
      <a:tcStyle>
        <a:tcBdr/>
        <a:fill>
          <a:solidFill>
            <a:srgbClr val="FDE0B0"/>
          </a:solidFill>
        </a:fill>
      </a:tcStyle>
    </a:band2H>
    <a:band1V>
      <a:tcStyle>
        <a:tcBdr/>
      </a:tcStyle>
    </a:band1V>
    <a:band2V>
      <a:tcStyle>
        <a:tcBdr/>
        <a:fill>
          <a:noFill/>
        </a:fill>
      </a:tcStyle>
    </a:band2V>
    <a:lastCol>
      <a:tcTxStyle/>
      <a:tcStyle>
        <a:tcBdr/>
        <a:fill>
          <a:noFill/>
        </a:fill>
      </a:tcStyle>
    </a:lastCol>
    <a:firstCol>
      <a:tcStyle>
        <a:tcBdr/>
      </a:tcStyle>
    </a:firstCol>
    <a:lastRow>
      <a:tcTxStyle/>
      <a:tcStyle>
        <a:tcBdr/>
        <a:fill>
          <a:noFill/>
        </a:fill>
      </a:tcStyle>
    </a:lastRow>
    <a:firstRow>
      <a:tcTxStyle>
        <a:fontRef idx="minor"/>
        <a:srgbClr val="FFFFFF"/>
      </a:tcTxStyle>
      <a:tcStyle>
        <a:tcBdr>
          <a:bottom>
            <a:ln w="6200" cmpd="sng">
              <a:solidFill>
                <a:srgbClr val="000000"/>
              </a:solidFill>
            </a:ln>
          </a:bottom>
        </a:tcBdr>
        <a:fill>
          <a:solidFill>
            <a:srgbClr val="DE7900"/>
          </a:solidFill>
        </a:fill>
      </a:tcStyle>
    </a:firstRow>
  </a:tblStyle>
  <a:tblStyle styleId="{2531517B-2CC5-48DA-A0C0-CC9E670DA9CB}" styleName="ND Grey">
    <a:wholeTbl>
      <a:tcTxStyle>
        <a:fontRef idx="minor">
          <a:scrgbClr r="0" g="0" b="0"/>
        </a:fontRef>
        <a:srgbClr val="000000"/>
      </a:tcTxStyle>
      <a:tcStyle>
        <a:tcBdr>
          <a:left>
            <a:ln w="6200" cmpd="sng">
              <a:solidFill>
                <a:srgbClr val="000000"/>
              </a:solidFill>
            </a:ln>
          </a:left>
          <a:right>
            <a:ln w="6200" cmpd="sng">
              <a:solidFill>
                <a:srgbClr val="000000"/>
              </a:solidFill>
            </a:ln>
          </a:right>
          <a:top>
            <a:ln w="6200" cmpd="sng">
              <a:solidFill>
                <a:srgbClr val="000000"/>
              </a:solidFill>
            </a:ln>
          </a:top>
          <a:bottom>
            <a:ln w="6200" cmpd="sng">
              <a:solidFill>
                <a:srgbClr val="000000"/>
              </a:solidFill>
            </a:ln>
          </a:bottom>
          <a:insideH>
            <a:ln w="6200" cmpd="sng">
              <a:solidFill>
                <a:srgbClr val="000000"/>
              </a:solidFill>
            </a:ln>
          </a:insideH>
          <a:insideV>
            <a:ln w="6200" cmpd="sng">
              <a:solidFill>
                <a:srgbClr val="000000"/>
              </a:solidFill>
            </a:ln>
          </a:insideV>
        </a:tcBdr>
        <a:fill>
          <a:noFill/>
        </a:fill>
      </a:tcStyle>
    </a:wholeTbl>
    <a:band1H>
      <a:tcStyle>
        <a:tcBdr/>
        <a:fill>
          <a:solidFill>
            <a:srgbClr val="FFFFFF"/>
          </a:solidFill>
        </a:fill>
      </a:tcStyle>
    </a:band1H>
    <a:band2H>
      <a:tcStyle>
        <a:tcBdr/>
        <a:fill>
          <a:solidFill>
            <a:srgbClr val="DFD9D1"/>
          </a:solidFill>
        </a:fill>
      </a:tcStyle>
    </a:band2H>
    <a:band1V>
      <a:tcStyle>
        <a:tcBdr/>
      </a:tcStyle>
    </a:band1V>
    <a:band2V>
      <a:tcStyle>
        <a:tcBdr/>
        <a:fill>
          <a:noFill/>
        </a:fill>
      </a:tcStyle>
    </a:band2V>
    <a:lastCol>
      <a:tcTxStyle/>
      <a:tcStyle>
        <a:tcBdr/>
        <a:fill>
          <a:noFill/>
        </a:fill>
      </a:tcStyle>
    </a:lastCol>
    <a:firstCol>
      <a:tcStyle>
        <a:tcBdr/>
      </a:tcStyle>
    </a:firstCol>
    <a:lastRow>
      <a:tcTxStyle/>
      <a:tcStyle>
        <a:tcBdr/>
        <a:fill>
          <a:noFill/>
        </a:fill>
      </a:tcStyle>
    </a:lastRow>
    <a:firstRow>
      <a:tcTxStyle>
        <a:fontRef idx="minor"/>
        <a:srgbClr val="FFFFFF"/>
      </a:tcTxStyle>
      <a:tcStyle>
        <a:tcBdr>
          <a:bottom>
            <a:ln w="6200" cmpd="sng">
              <a:solidFill>
                <a:srgbClr val="000000"/>
              </a:solidFill>
            </a:ln>
          </a:bottom>
        </a:tcBdr>
        <a:fill>
          <a:solidFill>
            <a:srgbClr val="A19688"/>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373" autoAdjust="0"/>
  </p:normalViewPr>
  <p:slideViewPr>
    <p:cSldViewPr snapToGrid="0" showGuides="1">
      <p:cViewPr varScale="1">
        <p:scale>
          <a:sx n="214" d="100"/>
          <a:sy n="214" d="100"/>
        </p:scale>
        <p:origin x="240" y="174"/>
      </p:cViewPr>
      <p:guideLst>
        <p:guide orient="horz" pos="3168"/>
        <p:guide orient="horz" pos="686"/>
        <p:guide orient="horz" pos="830"/>
        <p:guide orient="horz" pos="549"/>
        <p:guide orient="horz" pos="2661"/>
        <p:guide orient="horz" pos="244"/>
        <p:guide orient="horz" pos="1889"/>
        <p:guide orient="horz" pos="1253"/>
        <p:guide orient="horz" pos="3091"/>
        <p:guide pos="567"/>
        <p:guide pos="2880"/>
        <p:guide pos="5199"/>
        <p:guide pos="500"/>
        <p:guide pos="5266"/>
        <p:guide pos="2498"/>
        <p:guide orient="horz" pos="2626"/>
        <p:guide orient="horz" pos="1249"/>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2" d="100"/>
          <a:sy n="82" d="100"/>
        </p:scale>
        <p:origin x="-3180" y="-96"/>
      </p:cViewPr>
      <p:guideLst>
        <p:guide orient="horz" pos="2880"/>
        <p:guide pos="2160"/>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xml" Id="rId3" /><Relationship Type="http://schemas.openxmlformats.org/officeDocument/2006/relationships/commentAuthors" Target="commentAuthor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tableStyles" Target="tableStyle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handoutMaster" Target="handoutMasters/handoutMaster1.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theme" Target="theme/theme1.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viewProps" Target="viewProps.xml" Id="rId23" /><Relationship Type="http://schemas.openxmlformats.org/officeDocument/2006/relationships/slide" Target="slides/slide9.xml" Id="rId10" /><Relationship Type="http://schemas.openxmlformats.org/officeDocument/2006/relationships/notesMaster" Target="notesMasters/notesMaster1.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presProps" Target="presProps.xml" Id="rId22"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84C15E-B15A-4CB2-BC79-D73BDF651B0E}" type="datetimeFigureOut">
              <a:rPr lang="nl-NL" smtClean="0"/>
              <a:pPr/>
              <a:t>28-6-2023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E4993-82BF-4161-A797-C0C9E09877AB}" type="slidenum">
              <a:rPr lang="nl-NL" smtClean="0"/>
              <a:pPr/>
              <a:t>‹#›</a:t>
            </a:fld>
            <a:endParaRPr lang="nl-NL"/>
          </a:p>
        </p:txBody>
      </p:sp>
      <p:pic>
        <p:nvPicPr>
          <p:cNvPr id="7" name="Afbeelding 5"/>
          <p:cNvPicPr>
            <a:picLocks noChangeAspect="1"/>
          </p:cNvPicPr>
          <p:nvPr/>
        </p:nvPicPr>
        <p:blipFill rotWithShape="1">
          <a:blip r:embed="rId2" cstate="screen">
            <a:extLst>
              <a:ext uri="{28A0092B-C50C-407E-A947-70E740481C1C}">
                <a14:useLocalDpi xmlns:a14="http://schemas.microsoft.com/office/drawing/2010/main" val="0"/>
              </a:ext>
            </a:extLst>
          </a:blip>
          <a:srcRect r="50396" b="20886"/>
          <a:stretch/>
        </p:blipFill>
        <p:spPr>
          <a:xfrm>
            <a:off x="4937494" y="467544"/>
            <a:ext cx="1428582" cy="284810"/>
          </a:xfrm>
          <a:prstGeom prst="rect">
            <a:avLst/>
          </a:prstGeom>
        </p:spPr>
      </p:pic>
    </p:spTree>
    <p:extLst>
      <p:ext uri="{BB962C8B-B14F-4D97-AF65-F5344CB8AC3E}">
        <p14:creationId xmlns:p14="http://schemas.microsoft.com/office/powerpoint/2010/main" val="1997674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EC0E8-2C81-4581-8F25-7B8EE556C9B3}" type="datetimeFigureOut">
              <a:rPr lang="nl-NL" smtClean="0"/>
              <a:pPr/>
              <a:t>28-6-2023</a:t>
            </a:fld>
            <a:endParaRPr lang="nl-NL"/>
          </a:p>
        </p:txBody>
      </p:sp>
      <p:sp>
        <p:nvSpPr>
          <p:cNvPr id="4" name="Tijdelijke aanduiding voor dia-afbeelding 3"/>
          <p:cNvSpPr>
            <a:spLocks noGrp="1" noRot="1" noChangeAspect="1"/>
          </p:cNvSpPr>
          <p:nvPr>
            <p:ph type="sldImg" idx="2"/>
          </p:nvPr>
        </p:nvSpPr>
        <p:spPr>
          <a:xfrm>
            <a:off x="381000" y="903288"/>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561656"/>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45A04-A930-45F5-8580-8D4F1D0655A9}" type="slidenum">
              <a:rPr lang="nl-NL" smtClean="0"/>
              <a:pPr/>
              <a:t>‹#›</a:t>
            </a:fld>
            <a:endParaRPr lang="nl-NL"/>
          </a:p>
        </p:txBody>
      </p:sp>
      <p:pic>
        <p:nvPicPr>
          <p:cNvPr id="9" name="Afbeelding 5"/>
          <p:cNvPicPr>
            <a:picLocks noChangeAspect="1"/>
          </p:cNvPicPr>
          <p:nvPr/>
        </p:nvPicPr>
        <p:blipFill rotWithShape="1">
          <a:blip r:embed="rId2" cstate="screen">
            <a:extLst>
              <a:ext uri="{28A0092B-C50C-407E-A947-70E740481C1C}">
                <a14:useLocalDpi xmlns:a14="http://schemas.microsoft.com/office/drawing/2010/main" val="0"/>
              </a:ext>
            </a:extLst>
          </a:blip>
          <a:srcRect r="50396" b="20886"/>
          <a:stretch/>
        </p:blipFill>
        <p:spPr>
          <a:xfrm>
            <a:off x="4937494" y="305494"/>
            <a:ext cx="1428582" cy="284810"/>
          </a:xfrm>
          <a:prstGeom prst="rect">
            <a:avLst/>
          </a:prstGeom>
        </p:spPr>
      </p:pic>
    </p:spTree>
    <p:extLst>
      <p:ext uri="{BB962C8B-B14F-4D97-AF65-F5344CB8AC3E}">
        <p14:creationId xmlns:p14="http://schemas.microsoft.com/office/powerpoint/2010/main" val="302875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45A04-A930-45F5-8580-8D4F1D0655A9}" type="slidenum">
              <a:rPr lang="nl-NL" smtClean="0"/>
              <a:pPr/>
              <a:t>3</a:t>
            </a:fld>
            <a:endParaRPr lang="nl-NL"/>
          </a:p>
        </p:txBody>
      </p:sp>
    </p:spTree>
    <p:extLst>
      <p:ext uri="{BB962C8B-B14F-4D97-AF65-F5344CB8AC3E}">
        <p14:creationId xmlns:p14="http://schemas.microsoft.com/office/powerpoint/2010/main" val="2285682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jdelijke aanduiding voor afbeelding 2"/>
          <p:cNvSpPr>
            <a:spLocks noGrp="1"/>
          </p:cNvSpPr>
          <p:nvPr>
            <p:ph type="pic" idx="13"/>
          </p:nvPr>
        </p:nvSpPr>
        <p:spPr>
          <a:xfrm>
            <a:off x="0" y="-1706"/>
            <a:ext cx="9144000" cy="29997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pic>
        <p:nvPicPr>
          <p:cNvPr id="21" name="Picture 2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835684" y="4677321"/>
            <a:ext cx="3472632" cy="419221"/>
          </a:xfrm>
          <a:prstGeom prst="rect">
            <a:avLst/>
          </a:prstGeom>
        </p:spPr>
      </p:pic>
      <p:sp>
        <p:nvSpPr>
          <p:cNvPr id="2" name="Titel 1"/>
          <p:cNvSpPr>
            <a:spLocks noGrp="1"/>
          </p:cNvSpPr>
          <p:nvPr userDrawn="1">
            <p:ph type="ctrTitle"/>
          </p:nvPr>
        </p:nvSpPr>
        <p:spPr>
          <a:xfrm>
            <a:off x="782873" y="3112419"/>
            <a:ext cx="7576903" cy="594066"/>
          </a:xfrm>
        </p:spPr>
        <p:txBody>
          <a:bodyPr anchor="b" anchorCtr="0">
            <a:noAutofit/>
          </a:bodyPr>
          <a:lstStyle>
            <a:lvl1pPr algn="l">
              <a:defRPr sz="3600">
                <a:solidFill>
                  <a:schemeClr val="tx2"/>
                </a:solidFill>
              </a:defRPr>
            </a:lvl1pPr>
          </a:lstStyle>
          <a:p>
            <a:r>
              <a:rPr lang="en-US"/>
              <a:t>Click to edit Master title style</a:t>
            </a:r>
            <a:endParaRPr lang="nl-NL" dirty="0"/>
          </a:p>
        </p:txBody>
      </p:sp>
      <p:sp>
        <p:nvSpPr>
          <p:cNvPr id="3" name="Ondertitel 2"/>
          <p:cNvSpPr>
            <a:spLocks noGrp="1"/>
          </p:cNvSpPr>
          <p:nvPr userDrawn="1">
            <p:ph type="subTitle" idx="1"/>
          </p:nvPr>
        </p:nvSpPr>
        <p:spPr>
          <a:xfrm>
            <a:off x="782873" y="3683771"/>
            <a:ext cx="7576903" cy="486054"/>
          </a:xfrm>
        </p:spPr>
        <p:txBody>
          <a:bodyPr>
            <a:noAutofit/>
          </a:bodyPr>
          <a:lstStyle>
            <a:lvl1pPr marL="0" indent="0" algn="l">
              <a:buNone/>
              <a:defRPr sz="24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2" name="Tijdelijke aanduiding voor voettekst 4"/>
          <p:cNvSpPr>
            <a:spLocks noGrp="1"/>
          </p:cNvSpPr>
          <p:nvPr userDrawn="1">
            <p:ph type="ftr" sz="quarter" idx="3"/>
          </p:nvPr>
        </p:nvSpPr>
        <p:spPr>
          <a:xfrm>
            <a:off x="5020236" y="4781864"/>
            <a:ext cx="3860161" cy="184666"/>
          </a:xfrm>
          <a:prstGeom prst="rect">
            <a:avLst/>
          </a:prstGeom>
        </p:spPr>
        <p:txBody>
          <a:bodyPr vert="horz" wrap="square" lIns="91440" tIns="45720" rIns="91440" bIns="45720" rtlCol="0" anchor="ctr">
            <a:spAutoFit/>
          </a:bodyPr>
          <a:lstStyle>
            <a:lvl1pPr algn="r">
              <a:defRPr sz="600">
                <a:solidFill>
                  <a:schemeClr val="tx1">
                    <a:tint val="75000"/>
                  </a:schemeClr>
                </a:solidFill>
              </a:defRPr>
            </a:lvl1pPr>
          </a:lstStyle>
          <a:p>
            <a:r>
              <a:rPr lang="nl-NL" dirty="0"/>
              <a:t>90002381 P 1562772 / 1</a:t>
            </a:r>
          </a:p>
        </p:txBody>
      </p:sp>
      <p:cxnSp>
        <p:nvCxnSpPr>
          <p:cNvPr id="22" name="Rechte verbindingslijn 8"/>
          <p:cNvCxnSpPr>
            <a:cxnSpLocks noChangeShapeType="1"/>
          </p:cNvCxnSpPr>
          <p:nvPr userDrawn="1"/>
        </p:nvCxnSpPr>
        <p:spPr bwMode="auto">
          <a:xfrm>
            <a:off x="0" y="4617690"/>
            <a:ext cx="9144000" cy="0"/>
          </a:xfrm>
          <a:prstGeom prst="line">
            <a:avLst/>
          </a:prstGeom>
          <a:noFill/>
          <a:ln w="15875" cap="rnd" algn="ctr">
            <a:solidFill>
              <a:schemeClr val="accent1"/>
            </a:solidFill>
            <a:prstDash val="sysDot"/>
            <a:round/>
            <a:headEnd/>
            <a:tailEnd/>
          </a:ln>
        </p:spPr>
      </p:cxnSp>
    </p:spTree>
    <p:extLst>
      <p:ext uri="{BB962C8B-B14F-4D97-AF65-F5344CB8AC3E}">
        <p14:creationId xmlns:p14="http://schemas.microsoft.com/office/powerpoint/2010/main" val="105803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782873" y="1318381"/>
            <a:ext cx="7576903" cy="2994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dianummer 5"/>
          <p:cNvSpPr>
            <a:spLocks noGrp="1"/>
          </p:cNvSpPr>
          <p:nvPr>
            <p:ph type="sldNum" sz="quarter" idx="12"/>
          </p:nvPr>
        </p:nvSpPr>
        <p:spPr/>
        <p:txBody>
          <a:bodyPr/>
          <a:lstStyle/>
          <a:p>
            <a:fld id="{B86DE904-C121-477E-B2B0-923493BF220C}" type="slidenum">
              <a:rPr lang="nl-NL" smtClean="0"/>
              <a:pPr/>
              <a:t>‹#›</a:t>
            </a:fld>
            <a:endParaRPr lang="nl-NL"/>
          </a:p>
        </p:txBody>
      </p:sp>
    </p:spTree>
    <p:extLst>
      <p:ext uri="{BB962C8B-B14F-4D97-AF65-F5344CB8AC3E}">
        <p14:creationId xmlns:p14="http://schemas.microsoft.com/office/powerpoint/2010/main" val="377333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lvl1pPr>
              <a:defRPr/>
            </a:lvl1pPr>
          </a:lstStyle>
          <a:p>
            <a:r>
              <a:rPr lang="en-US"/>
              <a:t>Click to edit Master title style</a:t>
            </a:r>
            <a:endParaRPr lang="nl-NL"/>
          </a:p>
        </p:txBody>
      </p:sp>
      <p:sp>
        <p:nvSpPr>
          <p:cNvPr id="4" name="Tijdelijke aanduiding voor inhoud 3"/>
          <p:cNvSpPr>
            <a:spLocks noGrp="1"/>
          </p:cNvSpPr>
          <p:nvPr>
            <p:ph sz="half" idx="2"/>
          </p:nvPr>
        </p:nvSpPr>
        <p:spPr>
          <a:xfrm>
            <a:off x="782872" y="1318380"/>
            <a:ext cx="3607200" cy="2999743"/>
          </a:xfrm>
        </p:spPr>
        <p:txBody>
          <a:bodyPr>
            <a:normAutofit/>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inhoud 5"/>
          <p:cNvSpPr>
            <a:spLocks noGrp="1"/>
          </p:cNvSpPr>
          <p:nvPr>
            <p:ph sz="quarter" idx="4"/>
          </p:nvPr>
        </p:nvSpPr>
        <p:spPr>
          <a:xfrm>
            <a:off x="4751295" y="1318380"/>
            <a:ext cx="3608481" cy="2999743"/>
          </a:xfrm>
        </p:spPr>
        <p:txBody>
          <a:bodyPr>
            <a:normAutofit/>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Tijdelijke aanduiding voor dianummer 8"/>
          <p:cNvSpPr>
            <a:spLocks noGrp="1"/>
          </p:cNvSpPr>
          <p:nvPr>
            <p:ph type="sldNum" sz="quarter" idx="12"/>
          </p:nvPr>
        </p:nvSpPr>
        <p:spPr/>
        <p:txBody>
          <a:bodyPr/>
          <a:lstStyle/>
          <a:p>
            <a:fld id="{B86DE904-C121-477E-B2B0-923493BF220C}" type="slidenum">
              <a:rPr lang="nl-NL" smtClean="0"/>
              <a:pPr/>
              <a:t>‹#›</a:t>
            </a:fld>
            <a:endParaRPr lang="nl-NL"/>
          </a:p>
        </p:txBody>
      </p:sp>
    </p:spTree>
    <p:extLst>
      <p:ext uri="{BB962C8B-B14F-4D97-AF65-F5344CB8AC3E}">
        <p14:creationId xmlns:p14="http://schemas.microsoft.com/office/powerpoint/2010/main" val="87574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4752575" y="1318380"/>
            <a:ext cx="3607200" cy="29997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2" name="Titel 1"/>
          <p:cNvSpPr>
            <a:spLocks noGrp="1"/>
          </p:cNvSpPr>
          <p:nvPr>
            <p:ph type="title"/>
          </p:nvPr>
        </p:nvSpPr>
        <p:spPr>
          <a:xfrm>
            <a:off x="782873" y="386954"/>
            <a:ext cx="7576903" cy="857250"/>
          </a:xfrm>
        </p:spPr>
        <p:txBody>
          <a:bodyPr/>
          <a:lstStyle>
            <a:lvl1pPr>
              <a:defRPr/>
            </a:lvl1pPr>
          </a:lstStyle>
          <a:p>
            <a:r>
              <a:rPr lang="en-US"/>
              <a:t>Click to edit Master title style</a:t>
            </a:r>
            <a:endParaRPr lang="nl-NL"/>
          </a:p>
        </p:txBody>
      </p:sp>
      <p:sp>
        <p:nvSpPr>
          <p:cNvPr id="4" name="Tijdelijke aanduiding voor inhoud 3"/>
          <p:cNvSpPr>
            <a:spLocks noGrp="1"/>
          </p:cNvSpPr>
          <p:nvPr>
            <p:ph sz="half" idx="2"/>
          </p:nvPr>
        </p:nvSpPr>
        <p:spPr>
          <a:xfrm>
            <a:off x="782872" y="1318380"/>
            <a:ext cx="3607200" cy="2999743"/>
          </a:xfrm>
        </p:spPr>
        <p:txBody>
          <a:bodyPr>
            <a:normAutofit/>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Tijdelijke aanduiding voor dianummer 8"/>
          <p:cNvSpPr>
            <a:spLocks noGrp="1"/>
          </p:cNvSpPr>
          <p:nvPr>
            <p:ph type="sldNum" sz="quarter" idx="12"/>
          </p:nvPr>
        </p:nvSpPr>
        <p:spPr/>
        <p:txBody>
          <a:bodyPr/>
          <a:lstStyle/>
          <a:p>
            <a:fld id="{B86DE904-C121-477E-B2B0-923493BF220C}" type="slidenum">
              <a:rPr lang="nl-NL" smtClean="0"/>
              <a:pPr/>
              <a:t>‹#›</a:t>
            </a:fld>
            <a:endParaRPr lang="nl-NL"/>
          </a:p>
        </p:txBody>
      </p:sp>
    </p:spTree>
    <p:extLst>
      <p:ext uri="{BB962C8B-B14F-4D97-AF65-F5344CB8AC3E}">
        <p14:creationId xmlns:p14="http://schemas.microsoft.com/office/powerpoint/2010/main" val="87574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p>
            <a:r>
              <a:rPr lang="en-US"/>
              <a:t>Click to edit Master title style</a:t>
            </a:r>
            <a:endParaRPr lang="nl-NL"/>
          </a:p>
        </p:txBody>
      </p:sp>
      <p:sp>
        <p:nvSpPr>
          <p:cNvPr id="6" name="Tijdelijke aanduiding voor dianummer 5"/>
          <p:cNvSpPr>
            <a:spLocks noGrp="1"/>
          </p:cNvSpPr>
          <p:nvPr>
            <p:ph type="sldNum" sz="quarter" idx="12"/>
          </p:nvPr>
        </p:nvSpPr>
        <p:spPr/>
        <p:txBody>
          <a:bodyPr/>
          <a:lstStyle/>
          <a:p>
            <a:fld id="{B86DE904-C121-477E-B2B0-923493BF220C}" type="slidenum">
              <a:rPr lang="nl-NL" smtClean="0"/>
              <a:pPr/>
              <a:t>‹#›</a:t>
            </a:fld>
            <a:endParaRPr lang="nl-NL"/>
          </a:p>
        </p:txBody>
      </p:sp>
      <p:sp>
        <p:nvSpPr>
          <p:cNvPr id="7" name="Tijdelijke aanduiding voor afbeelding 2"/>
          <p:cNvSpPr>
            <a:spLocks noGrp="1"/>
          </p:cNvSpPr>
          <p:nvPr>
            <p:ph type="pic" idx="13"/>
          </p:nvPr>
        </p:nvSpPr>
        <p:spPr>
          <a:xfrm>
            <a:off x="782872" y="1318381"/>
            <a:ext cx="7578000" cy="29997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Tree>
    <p:extLst>
      <p:ext uri="{BB962C8B-B14F-4D97-AF65-F5344CB8AC3E}">
        <p14:creationId xmlns:p14="http://schemas.microsoft.com/office/powerpoint/2010/main" val="377333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86DE904-C121-477E-B2B0-923493BF220C}" type="slidenum">
              <a:rPr lang="nl-NL" smtClean="0"/>
              <a:pPr/>
              <a:t>‹#›</a:t>
            </a:fld>
            <a:endParaRPr lang="nl-NL"/>
          </a:p>
        </p:txBody>
      </p:sp>
    </p:spTree>
    <p:extLst>
      <p:ext uri="{BB962C8B-B14F-4D97-AF65-F5344CB8AC3E}">
        <p14:creationId xmlns:p14="http://schemas.microsoft.com/office/powerpoint/2010/main" val="299108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86DE904-C121-477E-B2B0-923493BF220C}" type="slidenum">
              <a:rPr lang="nl-NL" smtClean="0"/>
              <a:pPr/>
              <a:t>‹#›</a:t>
            </a:fld>
            <a:endParaRPr lang="nl-NL"/>
          </a:p>
        </p:txBody>
      </p:sp>
      <p:sp>
        <p:nvSpPr>
          <p:cNvPr id="5" name="Titel 1"/>
          <p:cNvSpPr>
            <a:spLocks noGrp="1"/>
          </p:cNvSpPr>
          <p:nvPr>
            <p:ph type="title"/>
          </p:nvPr>
        </p:nvSpPr>
        <p:spPr>
          <a:xfrm>
            <a:off x="782873" y="386954"/>
            <a:ext cx="7576903" cy="857250"/>
          </a:xfrm>
        </p:spPr>
        <p:txBody>
          <a:bodyPr/>
          <a:lstStyle/>
          <a:p>
            <a:r>
              <a:rPr lang="en-US"/>
              <a:t>Click to edit Master title style</a:t>
            </a:r>
            <a:endParaRPr lang="nl-NL" dirty="0"/>
          </a:p>
        </p:txBody>
      </p:sp>
      <p:sp>
        <p:nvSpPr>
          <p:cNvPr id="6" name="Tijdelijke aanduiding voor tabel 2"/>
          <p:cNvSpPr>
            <a:spLocks noGrp="1"/>
          </p:cNvSpPr>
          <p:nvPr>
            <p:ph type="tbl" idx="1"/>
          </p:nvPr>
        </p:nvSpPr>
        <p:spPr>
          <a:xfrm>
            <a:off x="900112" y="1204639"/>
            <a:ext cx="7462611" cy="3086100"/>
          </a:xfrm>
        </p:spPr>
        <p:txBody>
          <a:bodyPr/>
          <a:lstStyle>
            <a:lvl1pPr>
              <a:buNone/>
              <a:defRPr/>
            </a:lvl1pPr>
          </a:lstStyle>
          <a:p>
            <a:r>
              <a:rPr lang="en-US"/>
              <a:t>Click icon to add table</a:t>
            </a:r>
            <a:endParaRPr lang="nl-NL" dirty="0"/>
          </a:p>
        </p:txBody>
      </p:sp>
    </p:spTree>
    <p:extLst>
      <p:ext uri="{BB962C8B-B14F-4D97-AF65-F5344CB8AC3E}">
        <p14:creationId xmlns:p14="http://schemas.microsoft.com/office/powerpoint/2010/main" val="299108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p>
            <a:r>
              <a:rPr lang="en-US"/>
              <a:t>Click to edit Master title style</a:t>
            </a:r>
            <a:endParaRPr lang="nl-NL"/>
          </a:p>
        </p:txBody>
      </p:sp>
      <p:sp>
        <p:nvSpPr>
          <p:cNvPr id="5" name="Tijdelijke aanduiding voor dianummer 4"/>
          <p:cNvSpPr>
            <a:spLocks noGrp="1"/>
          </p:cNvSpPr>
          <p:nvPr>
            <p:ph type="sldNum" sz="quarter" idx="12"/>
          </p:nvPr>
        </p:nvSpPr>
        <p:spPr/>
        <p:txBody>
          <a:bodyPr/>
          <a:lstStyle>
            <a:lvl1pPr>
              <a:defRPr/>
            </a:lvl1pPr>
          </a:lstStyle>
          <a:p>
            <a:fld id="{30F28D48-2EFC-471C-AB22-43ED20154980}" type="slidenum">
              <a:rPr lang="en-US"/>
              <a:pPr/>
              <a:t>‹#›</a:t>
            </a:fld>
            <a:endParaRPr lang="en-US"/>
          </a:p>
        </p:txBody>
      </p:sp>
      <p:sp>
        <p:nvSpPr>
          <p:cNvPr id="6" name="Tijdelijke aanduiding voor afbeelding 2"/>
          <p:cNvSpPr>
            <a:spLocks noGrp="1"/>
          </p:cNvSpPr>
          <p:nvPr>
            <p:ph type="pic" idx="1"/>
          </p:nvPr>
        </p:nvSpPr>
        <p:spPr>
          <a:xfrm>
            <a:off x="900112" y="1510041"/>
            <a:ext cx="1123200" cy="11232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7" name="Tijdelijke aanduiding voor afbeelding 2"/>
          <p:cNvSpPr>
            <a:spLocks noGrp="1"/>
          </p:cNvSpPr>
          <p:nvPr>
            <p:ph type="pic" idx="13"/>
          </p:nvPr>
        </p:nvSpPr>
        <p:spPr>
          <a:xfrm>
            <a:off x="900112" y="2889890"/>
            <a:ext cx="1123200" cy="11232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13" name="Tijdelijke aanduiding voor tekst 2"/>
          <p:cNvSpPr>
            <a:spLocks noGrp="1"/>
          </p:cNvSpPr>
          <p:nvPr>
            <p:ph type="body" idx="15"/>
          </p:nvPr>
        </p:nvSpPr>
        <p:spPr>
          <a:xfrm>
            <a:off x="2177810" y="2827990"/>
            <a:ext cx="6181965" cy="1177200"/>
          </a:xfrm>
          <a:noFill/>
          <a:ln w="9525">
            <a:noFill/>
            <a:miter lim="800000"/>
            <a:headEnd/>
            <a:tailEnd/>
          </a:ln>
          <a:effectLst/>
        </p:spPr>
        <p:txBody>
          <a:bodyPr vert="horz" wrap="square" lIns="91440" tIns="45720" rIns="91440" bIns="45720" rtlCol="0" anchor="t" anchorCtr="0">
            <a:noAutofit/>
          </a:bodyPr>
          <a:lstStyle>
            <a:lvl1pPr marL="0" indent="0">
              <a:buNone/>
              <a:tabLst>
                <a:tab pos="265113" algn="l"/>
              </a:tabLst>
              <a:defRPr lang="nl-NL" sz="1400" kern="120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608013" rtl="0" eaLnBrk="1" latinLnBrk="0" hangingPunct="1">
              <a:spcBef>
                <a:spcPts val="0"/>
              </a:spcBef>
              <a:buFont typeface="Arial" pitchFamily="34" charset="0"/>
              <a:buNone/>
            </a:pPr>
            <a:r>
              <a:rPr lang="en-US"/>
              <a:t>Edit Master text styles</a:t>
            </a:r>
          </a:p>
        </p:txBody>
      </p:sp>
      <p:sp>
        <p:nvSpPr>
          <p:cNvPr id="14" name="Tijdelijke aanduiding voor tekst 4"/>
          <p:cNvSpPr>
            <a:spLocks noGrp="1"/>
          </p:cNvSpPr>
          <p:nvPr>
            <p:ph type="body" sz="quarter" idx="3"/>
          </p:nvPr>
        </p:nvSpPr>
        <p:spPr>
          <a:xfrm>
            <a:off x="2177689" y="1448141"/>
            <a:ext cx="6184393" cy="1177200"/>
          </a:xfrm>
          <a:noFill/>
          <a:ln w="9525">
            <a:noFill/>
            <a:miter lim="800000"/>
            <a:headEnd/>
            <a:tailEnd/>
          </a:ln>
          <a:effectLst/>
        </p:spPr>
        <p:txBody>
          <a:bodyPr vert="horz" wrap="square" lIns="91440" tIns="45720" rIns="91440" bIns="45720" rtlCol="0" anchor="t" anchorCtr="0">
            <a:noAutofit/>
          </a:bodyPr>
          <a:lstStyle>
            <a:lvl1pPr marL="0" indent="0" algn="l" defTabSz="608013" rtl="0" eaLnBrk="1" latinLnBrk="0" hangingPunct="1">
              <a:spcBef>
                <a:spcPts val="0"/>
              </a:spcBef>
              <a:buFont typeface="Arial" pitchFamily="34" charset="0"/>
              <a:buNone/>
              <a:tabLst>
                <a:tab pos="265113" algn="l"/>
              </a:tabLst>
              <a:defRPr lang="nl-NL" sz="1400" kern="120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p:cNvPicPr>
          <p:nvPr/>
        </p:nvPicPr>
        <p:blipFill>
          <a:blip r:embed="rId10">
            <a:extLst>
              <a:ext uri="{28A0092B-C50C-407E-A947-70E740481C1C}">
                <a14:useLocalDpi xmlns:a14="http://schemas.microsoft.com/office/drawing/2010/main" val="0"/>
              </a:ext>
            </a:extLst>
          </a:blip>
          <a:stretch>
            <a:fillRect/>
          </a:stretch>
        </p:blipFill>
        <p:spPr>
          <a:xfrm>
            <a:off x="2835684" y="4677321"/>
            <a:ext cx="3472632" cy="419221"/>
          </a:xfrm>
          <a:prstGeom prst="rect">
            <a:avLst/>
          </a:prstGeom>
        </p:spPr>
      </p:pic>
      <p:pic>
        <p:nvPicPr>
          <p:cNvPr id="13" name="Afbeelding 12" descr="spiraal_linksboven.png"/>
          <p:cNvPicPr>
            <a:picLocks/>
          </p:cNvPicPr>
          <p:nvPr/>
        </p:nvPicPr>
        <p:blipFill>
          <a:blip r:embed="rId11"/>
          <a:stretch>
            <a:fillRect/>
          </a:stretch>
        </p:blipFill>
        <p:spPr>
          <a:xfrm>
            <a:off x="0" y="0"/>
            <a:ext cx="1819656" cy="2116836"/>
          </a:xfrm>
          <a:prstGeom prst="rect">
            <a:avLst/>
          </a:prstGeom>
        </p:spPr>
      </p:pic>
      <p:sp>
        <p:nvSpPr>
          <p:cNvPr id="2" name="Tijdelijke aanduiding voor titel 1"/>
          <p:cNvSpPr>
            <a:spLocks noGrp="1"/>
          </p:cNvSpPr>
          <p:nvPr>
            <p:ph type="title"/>
          </p:nvPr>
        </p:nvSpPr>
        <p:spPr>
          <a:xfrm>
            <a:off x="782873" y="386954"/>
            <a:ext cx="7576903" cy="857250"/>
          </a:xfrm>
          <a:prstGeom prst="rect">
            <a:avLst/>
          </a:prstGeom>
        </p:spPr>
        <p:txBody>
          <a:bodyPr vert="horz" lIns="91440" tIns="45720" rIns="91440" bIns="45720" rtlCol="0" anchor="ctr" anchorCtr="0">
            <a:noAutofit/>
          </a:bodyPr>
          <a:lstStyle/>
          <a:p>
            <a:r>
              <a:rPr lang="nl-NL" dirty="0"/>
              <a:t>Klik om de stijl te bewerken</a:t>
            </a:r>
          </a:p>
        </p:txBody>
      </p:sp>
      <p:sp>
        <p:nvSpPr>
          <p:cNvPr id="3" name="Tijdelijke aanduiding voor tekst 2"/>
          <p:cNvSpPr>
            <a:spLocks noGrp="1"/>
          </p:cNvSpPr>
          <p:nvPr>
            <p:ph type="body" idx="1"/>
          </p:nvPr>
        </p:nvSpPr>
        <p:spPr>
          <a:xfrm>
            <a:off x="782873" y="1318381"/>
            <a:ext cx="7576903" cy="2994983"/>
          </a:xfrm>
          <a:prstGeom prst="rect">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8476984" y="4778017"/>
            <a:ext cx="403412" cy="215444"/>
          </a:xfrm>
          <a:prstGeom prst="rect">
            <a:avLst/>
          </a:prstGeom>
        </p:spPr>
        <p:txBody>
          <a:bodyPr vert="horz" wrap="square" lIns="91440" tIns="45720" rIns="91440" bIns="45720" rtlCol="0" anchor="ctr">
            <a:spAutoFit/>
          </a:bodyPr>
          <a:lstStyle>
            <a:lvl1pPr algn="r">
              <a:defRPr sz="800">
                <a:solidFill>
                  <a:schemeClr val="tx1">
                    <a:tint val="75000"/>
                  </a:schemeClr>
                </a:solidFill>
              </a:defRPr>
            </a:lvl1pPr>
          </a:lstStyle>
          <a:p>
            <a:fld id="{B86DE904-C121-477E-B2B0-923493BF220C}" type="slidenum">
              <a:rPr lang="nl-NL" smtClean="0"/>
              <a:pPr/>
              <a:t>‹#›</a:t>
            </a:fld>
            <a:endParaRPr lang="nl-NL" dirty="0"/>
          </a:p>
        </p:txBody>
      </p:sp>
      <p:cxnSp>
        <p:nvCxnSpPr>
          <p:cNvPr id="12" name="Rechte verbindingslijn 8"/>
          <p:cNvCxnSpPr>
            <a:cxnSpLocks noChangeShapeType="1"/>
          </p:cNvCxnSpPr>
          <p:nvPr/>
        </p:nvCxnSpPr>
        <p:spPr bwMode="auto">
          <a:xfrm>
            <a:off x="0" y="4617690"/>
            <a:ext cx="9144000" cy="0"/>
          </a:xfrm>
          <a:prstGeom prst="line">
            <a:avLst/>
          </a:prstGeom>
          <a:noFill/>
          <a:ln w="15875" cap="rnd" algn="ctr">
            <a:solidFill>
              <a:schemeClr val="accent1"/>
            </a:solidFill>
            <a:prstDash val="sysDot"/>
            <a:round/>
            <a:headEnd/>
            <a:tailEnd/>
          </a:ln>
        </p:spPr>
      </p:cxnSp>
    </p:spTree>
    <p:extLst>
      <p:ext uri="{BB962C8B-B14F-4D97-AF65-F5344CB8AC3E}">
        <p14:creationId xmlns:p14="http://schemas.microsoft.com/office/powerpoint/2010/main" val="42755853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7" r:id="rId4"/>
    <p:sldLayoutId id="2147483686" r:id="rId5"/>
    <p:sldLayoutId id="2147483665" r:id="rId6"/>
    <p:sldLayoutId id="2147483671" r:id="rId7"/>
    <p:sldLayoutId id="2147483673" r:id="rId8"/>
  </p:sldLayoutIdLst>
  <p:hf hd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0"/>
        </a:spcBef>
        <a:buFont typeface="Arial" pitchFamily="34" charset="0"/>
        <a:buChar char="-"/>
        <a:defRPr sz="1600" kern="1200">
          <a:solidFill>
            <a:schemeClr val="accent1"/>
          </a:solidFill>
          <a:latin typeface="+mn-lt"/>
          <a:ea typeface="+mn-ea"/>
          <a:cs typeface="+mn-cs"/>
        </a:defRPr>
      </a:lvl1pPr>
      <a:lvl2pPr marL="355600" indent="-174625" algn="l" defTabSz="914400" rtl="0" eaLnBrk="1" latinLnBrk="0" hangingPunct="1">
        <a:spcBef>
          <a:spcPct val="20000"/>
        </a:spcBef>
        <a:buFont typeface="Arial" pitchFamily="34" charset="0"/>
        <a:buChar char="*"/>
        <a:defRPr sz="1400" kern="1200">
          <a:solidFill>
            <a:schemeClr val="accent1"/>
          </a:solidFill>
          <a:latin typeface="+mn-lt"/>
          <a:ea typeface="+mn-ea"/>
          <a:cs typeface="+mn-cs"/>
        </a:defRPr>
      </a:lvl2pPr>
      <a:lvl3pPr marL="538163" indent="-182563" algn="l" defTabSz="914400" rtl="0" eaLnBrk="1" latinLnBrk="0" hangingPunct="1">
        <a:spcBef>
          <a:spcPct val="20000"/>
        </a:spcBef>
        <a:buFont typeface="Arial" pitchFamily="34" charset="0"/>
        <a:buChar char="-"/>
        <a:defRPr sz="1200" kern="1200">
          <a:solidFill>
            <a:schemeClr val="accent1"/>
          </a:solidFill>
          <a:latin typeface="+mn-lt"/>
          <a:ea typeface="+mn-ea"/>
          <a:cs typeface="+mn-cs"/>
        </a:defRPr>
      </a:lvl3pPr>
      <a:lvl4pPr marL="719138" indent="-180975" algn="l" defTabSz="914400" rtl="0" eaLnBrk="1" latinLnBrk="0" hangingPunct="1">
        <a:spcBef>
          <a:spcPct val="20000"/>
        </a:spcBef>
        <a:buFont typeface="Arial" pitchFamily="34" charset="0"/>
        <a:buChar char="-"/>
        <a:defRPr sz="1000" kern="1200">
          <a:solidFill>
            <a:schemeClr val="accent1"/>
          </a:solidFill>
          <a:latin typeface="+mn-lt"/>
          <a:ea typeface="+mn-ea"/>
          <a:cs typeface="+mn-cs"/>
        </a:defRPr>
      </a:lvl4pPr>
      <a:lvl5pPr marL="893763" indent="-174625" algn="l" defTabSz="914400" rtl="0" eaLnBrk="1" latinLnBrk="0" hangingPunct="1">
        <a:spcBef>
          <a:spcPct val="20000"/>
        </a:spcBef>
        <a:buFont typeface="Arial" pitchFamily="34" charset="0"/>
        <a:buChar char="-"/>
        <a:defRPr sz="1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82873" y="3385457"/>
            <a:ext cx="7576903" cy="1088572"/>
          </a:xfrm>
        </p:spPr>
        <p:txBody>
          <a:bodyPr/>
          <a:lstStyle/>
          <a:p>
            <a:r>
              <a:rPr lang="nl-NL" sz="2800" dirty="0"/>
              <a:t>Boetebedingen bij de Hoge Raad</a:t>
            </a:r>
            <a:br>
              <a:rPr lang="nl-NL" sz="2800" dirty="0"/>
            </a:br>
            <a:r>
              <a:rPr lang="nl-NL" sz="2800" dirty="0"/>
              <a:t>Afwegingen in 81 RO-zaken (e.a.)</a:t>
            </a:r>
          </a:p>
        </p:txBody>
      </p:sp>
      <p:sp>
        <p:nvSpPr>
          <p:cNvPr id="4" name="Slide Number Placeholder 3"/>
          <p:cNvSpPr>
            <a:spLocks noGrp="1"/>
          </p:cNvSpPr>
          <p:nvPr>
            <p:ph type="sldNum" sz="quarter" idx="4294967295"/>
          </p:nvPr>
        </p:nvSpPr>
        <p:spPr>
          <a:xfrm>
            <a:off x="8740775" y="4778375"/>
            <a:ext cx="403225" cy="214313"/>
          </a:xfrm>
        </p:spPr>
        <p:txBody>
          <a:bodyPr/>
          <a:lstStyle/>
          <a:p>
            <a:fld id="{B86DE904-C121-477E-B2B0-923493BF220C}" type="slidenum">
              <a:rPr lang="nl-NL" smtClean="0"/>
              <a:pPr/>
              <a:t>1</a:t>
            </a:fld>
            <a:endParaRPr lang="nl-NL"/>
          </a:p>
        </p:txBody>
      </p:sp>
      <p:sp>
        <p:nvSpPr>
          <p:cNvPr id="9" name="Rectangle 8">
            <a:extLst>
              <a:ext uri="{FF2B5EF4-FFF2-40B4-BE49-F238E27FC236}">
                <a16:creationId xmlns:a16="http://schemas.microsoft.com/office/drawing/2014/main" id="{582E45DF-360D-0443-9C2B-456935489A02}"/>
              </a:ext>
            </a:extLst>
          </p:cNvPr>
          <p:cNvSpPr/>
          <p:nvPr/>
        </p:nvSpPr>
        <p:spPr>
          <a:xfrm>
            <a:off x="5540389" y="230778"/>
            <a:ext cx="3402000" cy="2543155"/>
          </a:xfrm>
          <a:prstGeom prst="rect">
            <a:avLst/>
          </a:prstGeom>
          <a:solidFill>
            <a:srgbClr val="FFFF99"/>
          </a:solidFill>
          <a:ln>
            <a:noFill/>
          </a:ln>
          <a:effectLst>
            <a:outerShdw blurRad="50800" dist="38100" dir="2700000" algn="tl" rotWithShape="0">
              <a:prstClr val="black">
                <a:alpha val="40000"/>
              </a:prstClr>
            </a:outerShdw>
          </a:effectLst>
        </p:spPr>
        <p:txBody>
          <a:bodyPr wrap="square" lIns="180000" tIns="144000" rIns="180000" bIns="180000" anchor="b" anchorCtr="0">
            <a:spAutoFit/>
          </a:bodyPr>
          <a:lstStyle/>
          <a:p>
            <a:pPr defTabSz="457200">
              <a:lnSpc>
                <a:spcPct val="120000"/>
              </a:lnSpc>
            </a:pPr>
            <a:r>
              <a:rPr lang="en-US" sz="1000" b="1" dirty="0">
                <a:solidFill>
                  <a:schemeClr val="accent1"/>
                </a:solidFill>
              </a:rPr>
              <a:t>Replacing the photo</a:t>
            </a:r>
          </a:p>
          <a:p>
            <a:pPr marL="228600" indent="-228600" defTabSz="457200">
              <a:lnSpc>
                <a:spcPct val="120000"/>
              </a:lnSpc>
              <a:buFont typeface="+mj-lt"/>
              <a:buAutoNum type="arabicPeriod"/>
            </a:pPr>
            <a:r>
              <a:rPr lang="en-US" sz="1000" dirty="0">
                <a:solidFill>
                  <a:schemeClr val="accent1"/>
                </a:solidFill>
              </a:rPr>
              <a:t>To replace the header image on this slide, delete the current photo first.</a:t>
            </a:r>
          </a:p>
          <a:p>
            <a:pPr marL="228600" indent="-228600" defTabSz="457200">
              <a:lnSpc>
                <a:spcPct val="120000"/>
              </a:lnSpc>
              <a:buFont typeface="+mj-lt"/>
              <a:buAutoNum type="arabicPeriod"/>
            </a:pPr>
            <a:r>
              <a:rPr lang="en-US" sz="1000" dirty="0">
                <a:solidFill>
                  <a:schemeClr val="accent1"/>
                </a:solidFill>
              </a:rPr>
              <a:t>Make sure you are on the ‘NautaDutilh’ tab (the tab next to the ‘File’ tab)</a:t>
            </a:r>
          </a:p>
          <a:p>
            <a:pPr marL="228600" indent="-228600" defTabSz="457200">
              <a:lnSpc>
                <a:spcPct val="120000"/>
              </a:lnSpc>
              <a:buFont typeface="+mj-lt"/>
              <a:buAutoNum type="arabicPeriod"/>
            </a:pPr>
            <a:r>
              <a:rPr lang="en-US" sz="1000" dirty="0">
                <a:solidFill>
                  <a:schemeClr val="accent1"/>
                </a:solidFill>
              </a:rPr>
              <a:t>Click on the ‘NautaDutilh Headers’ button and select the header image you would like to use. It will then appear in the ‘Selected’ pane. Click on ‘Finish’ to insert the new header image in your presentation.</a:t>
            </a:r>
          </a:p>
          <a:p>
            <a:pPr defTabSz="457200">
              <a:lnSpc>
                <a:spcPct val="120000"/>
              </a:lnSpc>
            </a:pPr>
            <a:endParaRPr lang="en-US" sz="1000" dirty="0">
              <a:solidFill>
                <a:schemeClr val="accent1"/>
              </a:solidFill>
            </a:endParaRPr>
          </a:p>
          <a:p>
            <a:pPr defTabSz="457200">
              <a:lnSpc>
                <a:spcPct val="120000"/>
              </a:lnSpc>
            </a:pPr>
            <a:endParaRPr lang="en-US" sz="1000" dirty="0">
              <a:solidFill>
                <a:schemeClr val="accent1"/>
              </a:solidFill>
            </a:endParaRPr>
          </a:p>
        </p:txBody>
      </p:sp>
      <p:pic>
        <p:nvPicPr>
          <p:cNvPr id="3" name="Picture Placeholder 2"/>
          <p:cNvPicPr>
            <a:picLocks noGrp="1" noChangeAspect="1"/>
          </p:cNvPicPr>
          <p:nvPr>
            <p:ph type="pic" idx="13"/>
          </p:nvPr>
        </p:nvPicPr>
        <p:blipFill>
          <a:blip r:embed="rId2">
            <a:extLst>
              <a:ext uri="{28A0092B-C50C-407E-A947-70E740481C1C}">
                <a14:useLocalDpi xmlns:a14="http://schemas.microsoft.com/office/drawing/2010/main" val="0"/>
              </a:ext>
            </a:extLst>
          </a:blip>
          <a:srcRect l="23" r="23"/>
          <a:stretch>
            <a:fillRect/>
          </a:stretch>
        </p:blipFill>
        <p:spPr/>
      </p:pic>
    </p:spTree>
    <p:extLst>
      <p:ext uri="{BB962C8B-B14F-4D97-AF65-F5344CB8AC3E}">
        <p14:creationId xmlns:p14="http://schemas.microsoft.com/office/powerpoint/2010/main" val="15126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7904-8F35-363B-A01D-31276F5EB74B}"/>
              </a:ext>
            </a:extLst>
          </p:cNvPr>
          <p:cNvSpPr>
            <a:spLocks noGrp="1"/>
          </p:cNvSpPr>
          <p:nvPr>
            <p:ph type="title"/>
          </p:nvPr>
        </p:nvSpPr>
        <p:spPr/>
        <p:txBody>
          <a:bodyPr/>
          <a:lstStyle/>
          <a:p>
            <a:r>
              <a:rPr lang="nl-NL" dirty="0"/>
              <a:t>Voorbeeld 4: Verkoop woning (HR 2021:1952)</a:t>
            </a:r>
          </a:p>
        </p:txBody>
      </p:sp>
      <p:sp>
        <p:nvSpPr>
          <p:cNvPr id="3" name="Content Placeholder 2">
            <a:extLst>
              <a:ext uri="{FF2B5EF4-FFF2-40B4-BE49-F238E27FC236}">
                <a16:creationId xmlns:a16="http://schemas.microsoft.com/office/drawing/2014/main" id="{C2BC1E33-9988-1FA0-F214-A043261E4849}"/>
              </a:ext>
            </a:extLst>
          </p:cNvPr>
          <p:cNvSpPr>
            <a:spLocks noGrp="1"/>
          </p:cNvSpPr>
          <p:nvPr>
            <p:ph idx="1"/>
          </p:nvPr>
        </p:nvSpPr>
        <p:spPr/>
        <p:txBody>
          <a:bodyPr/>
          <a:lstStyle/>
          <a:p>
            <a:r>
              <a:rPr lang="nl-NL" sz="1200" dirty="0"/>
              <a:t>Verkoop boven- en benedenwoning voor EUR 860.000 aan makelaars. Consument-verkoper gedwongen tot verkoop benedenwoning voor EUR 145.000 na verkoop bovenwoning voor EUR 715.000. Beroep op dwaling/bedrog afgewezen. Vordering boete van 9 procent per maand op basis NVM-model.</a:t>
            </a:r>
          </a:p>
          <a:p>
            <a:endParaRPr lang="nl-NL" sz="1200" dirty="0"/>
          </a:p>
          <a:p>
            <a:r>
              <a:rPr lang="nl-NL" sz="1200" dirty="0"/>
              <a:t>Rb AMS: Volledige boete toegewezen, geen omstandigheden die matiging rechtvaardigen.</a:t>
            </a:r>
          </a:p>
          <a:p>
            <a:r>
              <a:rPr lang="nl-NL" sz="1200" dirty="0"/>
              <a:t>Hof AMS: Veroordeling tot meewerken aan verkoop. Boete toegewezen vanaf de dag van betekening arrest (ofwel: matiging tot nihil). Argumenten:</a:t>
            </a:r>
          </a:p>
          <a:p>
            <a:pPr lvl="1"/>
            <a:r>
              <a:rPr lang="nl-NL" sz="1200" dirty="0"/>
              <a:t>Geen werkelijke aanleiding voor weigering meewerken aan verkoop door verkoper</a:t>
            </a:r>
          </a:p>
          <a:p>
            <a:pPr lvl="1"/>
            <a:r>
              <a:rPr lang="nl-NL" sz="1200" dirty="0"/>
              <a:t>Geen schade kopers, maar (zeer forse) winst als gevolg van de vertraging</a:t>
            </a:r>
          </a:p>
          <a:p>
            <a:pPr lvl="1"/>
            <a:r>
              <a:rPr lang="nl-NL" sz="1200" dirty="0"/>
              <a:t>Wanverhouding koopprijs woning en hoogte boete</a:t>
            </a:r>
          </a:p>
          <a:p>
            <a:pPr lvl="1"/>
            <a:r>
              <a:rPr lang="nl-NL" sz="1200" dirty="0"/>
              <a:t>Boete gaat toch ‘opnieuw lopen’ als prikkel tot nakoming, dus (formeel) geen matiging van de aansporingsboete tot nihil (leer </a:t>
            </a:r>
            <a:r>
              <a:rPr lang="nl-NL" sz="1200" dirty="0" err="1"/>
              <a:t>Langemeijer</a:t>
            </a:r>
            <a:r>
              <a:rPr lang="nl-NL" sz="1200" dirty="0"/>
              <a:t>)</a:t>
            </a:r>
          </a:p>
          <a:p>
            <a:endParaRPr lang="nl-NL" sz="1200" dirty="0"/>
          </a:p>
          <a:p>
            <a:r>
              <a:rPr lang="nl-NL" sz="1200" dirty="0"/>
              <a:t>A-G Valk: Juiste formele toets. Summiere conclusie, verwerping. </a:t>
            </a:r>
          </a:p>
          <a:p>
            <a:r>
              <a:rPr lang="nl-NL" sz="1200" dirty="0"/>
              <a:t>HR: 81 RO</a:t>
            </a:r>
          </a:p>
        </p:txBody>
      </p:sp>
      <p:sp>
        <p:nvSpPr>
          <p:cNvPr id="4" name="Slide Number Placeholder 3">
            <a:extLst>
              <a:ext uri="{FF2B5EF4-FFF2-40B4-BE49-F238E27FC236}">
                <a16:creationId xmlns:a16="http://schemas.microsoft.com/office/drawing/2014/main" id="{C4113A42-5B42-4D28-B061-70B3CFD7170A}"/>
              </a:ext>
            </a:extLst>
          </p:cNvPr>
          <p:cNvSpPr>
            <a:spLocks noGrp="1"/>
          </p:cNvSpPr>
          <p:nvPr>
            <p:ph type="sldNum" sz="quarter" idx="12"/>
          </p:nvPr>
        </p:nvSpPr>
        <p:spPr/>
        <p:txBody>
          <a:bodyPr/>
          <a:lstStyle/>
          <a:p>
            <a:fld id="{B86DE904-C121-477E-B2B0-923493BF220C}" type="slidenum">
              <a:rPr lang="nl-NL" smtClean="0"/>
              <a:pPr/>
              <a:t>10</a:t>
            </a:fld>
            <a:endParaRPr lang="nl-NL"/>
          </a:p>
        </p:txBody>
      </p:sp>
    </p:spTree>
    <p:extLst>
      <p:ext uri="{BB962C8B-B14F-4D97-AF65-F5344CB8AC3E}">
        <p14:creationId xmlns:p14="http://schemas.microsoft.com/office/powerpoint/2010/main" val="338719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7904-8F35-363B-A01D-31276F5EB74B}"/>
              </a:ext>
            </a:extLst>
          </p:cNvPr>
          <p:cNvSpPr>
            <a:spLocks noGrp="1"/>
          </p:cNvSpPr>
          <p:nvPr>
            <p:ph type="title"/>
          </p:nvPr>
        </p:nvSpPr>
        <p:spPr/>
        <p:txBody>
          <a:bodyPr/>
          <a:lstStyle/>
          <a:p>
            <a:r>
              <a:rPr lang="nl-NL" dirty="0"/>
              <a:t>Voorbeeld 5: HCP/MN Services (HR:2022:393)</a:t>
            </a:r>
          </a:p>
        </p:txBody>
      </p:sp>
      <p:sp>
        <p:nvSpPr>
          <p:cNvPr id="3" name="Content Placeholder 2">
            <a:extLst>
              <a:ext uri="{FF2B5EF4-FFF2-40B4-BE49-F238E27FC236}">
                <a16:creationId xmlns:a16="http://schemas.microsoft.com/office/drawing/2014/main" id="{C2BC1E33-9988-1FA0-F214-A043261E4849}"/>
              </a:ext>
            </a:extLst>
          </p:cNvPr>
          <p:cNvSpPr>
            <a:spLocks noGrp="1"/>
          </p:cNvSpPr>
          <p:nvPr>
            <p:ph idx="1"/>
          </p:nvPr>
        </p:nvSpPr>
        <p:spPr/>
        <p:txBody>
          <a:bodyPr/>
          <a:lstStyle/>
          <a:p>
            <a:r>
              <a:rPr lang="nl-NL" sz="1200" dirty="0"/>
              <a:t>Vordering boete na onopzettelijke te late melding van twee overnames. Gevorderde boete (na cessie door Aquila aan HCP) EUR 20.000.000 (EUR 25.000 per week). </a:t>
            </a:r>
          </a:p>
          <a:p>
            <a:endParaRPr lang="nl-NL" sz="1200" dirty="0"/>
          </a:p>
          <a:p>
            <a:r>
              <a:rPr lang="nl-NL" sz="1200" dirty="0"/>
              <a:t>HR in eerste instantie (HR:2018:1783): Vernietiging wegens motiveringsgebrek (6:248 lid 2 BW)</a:t>
            </a:r>
          </a:p>
          <a:p>
            <a:r>
              <a:rPr lang="nl-NL" sz="1200" dirty="0"/>
              <a:t>Hof AMS (na verwijzing): Matiging tot twee keer EUR 250.000. Argumenten:</a:t>
            </a:r>
          </a:p>
          <a:p>
            <a:pPr lvl="1"/>
            <a:r>
              <a:rPr lang="nl-NL" sz="1200" dirty="0"/>
              <a:t>Strekking beding is beperkt, alleen het recht op licentievergoeding veiligstellen</a:t>
            </a:r>
          </a:p>
          <a:p>
            <a:pPr lvl="1"/>
            <a:r>
              <a:rPr lang="nl-NL" sz="1200" dirty="0"/>
              <a:t>Ondanks ontbreken formele melding geen schade geleden; immers wel offerte-aanvragen gedaan</a:t>
            </a:r>
          </a:p>
          <a:p>
            <a:pPr lvl="1"/>
            <a:r>
              <a:rPr lang="nl-NL" sz="1200" dirty="0"/>
              <a:t>Geen intentie om betalingsverplichtingen verborgen te houden (rapporten, presentaties, onderzoeken)</a:t>
            </a:r>
          </a:p>
          <a:p>
            <a:pPr lvl="1"/>
            <a:r>
              <a:rPr lang="nl-NL" sz="1200" dirty="0"/>
              <a:t>Aquila wist of had redelijkerwijs ook zonder melding moeten begrijpen dat de software ook voor twee anderen werd gebruikt</a:t>
            </a:r>
          </a:p>
          <a:p>
            <a:pPr lvl="1"/>
            <a:r>
              <a:rPr lang="nl-NL" sz="1200" dirty="0"/>
              <a:t>Wanverhouding boete en schade (nihil)</a:t>
            </a:r>
          </a:p>
          <a:p>
            <a:pPr lvl="1"/>
            <a:r>
              <a:rPr lang="nl-NL" sz="1200" dirty="0"/>
              <a:t>Aan de houding van MN kunnen geen argumenten worden ontleend om matiging achterwege te laten</a:t>
            </a:r>
          </a:p>
          <a:p>
            <a:pPr lvl="1"/>
            <a:endParaRPr lang="nl-NL" sz="1200" dirty="0"/>
          </a:p>
          <a:p>
            <a:r>
              <a:rPr lang="nl-NL" sz="1200" dirty="0"/>
              <a:t>A-G Hartlief: Juiste formele toets, samenvatting criteria voor (beperkte) motivering. Verwerping.</a:t>
            </a:r>
          </a:p>
          <a:p>
            <a:r>
              <a:rPr lang="nl-NL" sz="1200" dirty="0"/>
              <a:t>HR: 81 RO</a:t>
            </a:r>
          </a:p>
        </p:txBody>
      </p:sp>
      <p:sp>
        <p:nvSpPr>
          <p:cNvPr id="4" name="Slide Number Placeholder 3">
            <a:extLst>
              <a:ext uri="{FF2B5EF4-FFF2-40B4-BE49-F238E27FC236}">
                <a16:creationId xmlns:a16="http://schemas.microsoft.com/office/drawing/2014/main" id="{C4113A42-5B42-4D28-B061-70B3CFD7170A}"/>
              </a:ext>
            </a:extLst>
          </p:cNvPr>
          <p:cNvSpPr>
            <a:spLocks noGrp="1"/>
          </p:cNvSpPr>
          <p:nvPr>
            <p:ph type="sldNum" sz="quarter" idx="12"/>
          </p:nvPr>
        </p:nvSpPr>
        <p:spPr/>
        <p:txBody>
          <a:bodyPr/>
          <a:lstStyle/>
          <a:p>
            <a:fld id="{B86DE904-C121-477E-B2B0-923493BF220C}" type="slidenum">
              <a:rPr lang="nl-NL" smtClean="0"/>
              <a:pPr/>
              <a:t>11</a:t>
            </a:fld>
            <a:endParaRPr lang="nl-NL"/>
          </a:p>
        </p:txBody>
      </p:sp>
    </p:spTree>
    <p:extLst>
      <p:ext uri="{BB962C8B-B14F-4D97-AF65-F5344CB8AC3E}">
        <p14:creationId xmlns:p14="http://schemas.microsoft.com/office/powerpoint/2010/main" val="178203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7904-8F35-363B-A01D-31276F5EB74B}"/>
              </a:ext>
            </a:extLst>
          </p:cNvPr>
          <p:cNvSpPr>
            <a:spLocks noGrp="1"/>
          </p:cNvSpPr>
          <p:nvPr>
            <p:ph type="title"/>
          </p:nvPr>
        </p:nvSpPr>
        <p:spPr/>
        <p:txBody>
          <a:bodyPr/>
          <a:lstStyle/>
          <a:p>
            <a:r>
              <a:rPr lang="nl-NL" dirty="0"/>
              <a:t>Voorbeeld 6: NVM boete (PHR:2023:486)</a:t>
            </a:r>
          </a:p>
        </p:txBody>
      </p:sp>
      <p:sp>
        <p:nvSpPr>
          <p:cNvPr id="3" name="Content Placeholder 2">
            <a:extLst>
              <a:ext uri="{FF2B5EF4-FFF2-40B4-BE49-F238E27FC236}">
                <a16:creationId xmlns:a16="http://schemas.microsoft.com/office/drawing/2014/main" id="{C2BC1E33-9988-1FA0-F214-A043261E4849}"/>
              </a:ext>
            </a:extLst>
          </p:cNvPr>
          <p:cNvSpPr>
            <a:spLocks noGrp="1"/>
          </p:cNvSpPr>
          <p:nvPr>
            <p:ph idx="1"/>
          </p:nvPr>
        </p:nvSpPr>
        <p:spPr/>
        <p:txBody>
          <a:bodyPr/>
          <a:lstStyle/>
          <a:p>
            <a:r>
              <a:rPr lang="nl-NL" sz="1200" dirty="0"/>
              <a:t>Verkoper vordert 10% NVM boete na niet afnemen koopwoning EUR 79.000 na niet succesvol beroep op financieringsvoorbehoud. Onvoldoende stukken overgelegd.</a:t>
            </a:r>
          </a:p>
          <a:p>
            <a:endParaRPr lang="nl-NL" sz="1200" dirty="0"/>
          </a:p>
          <a:p>
            <a:r>
              <a:rPr lang="nl-NL" sz="1200" dirty="0"/>
              <a:t>Rb Oost-Brabant: boete geheel toegewezen.</a:t>
            </a:r>
          </a:p>
          <a:p>
            <a:r>
              <a:rPr lang="nl-NL" sz="1200" dirty="0"/>
              <a:t>Hof SHE: Matiging tot EUR 7.810, de werkelijk geleden schade (dubbele lasten, woning is voor EUR 800.000 verkocht). Argumenten:</a:t>
            </a:r>
          </a:p>
          <a:p>
            <a:pPr lvl="1"/>
            <a:r>
              <a:rPr lang="nl-NL" sz="1200" dirty="0"/>
              <a:t>Trage reactie verkoper op vragen van koper. Verkoper heeft zich onvoldoende de belangen van de koper aangetrokken om verschuldigdheid van de boete te voorkomen.</a:t>
            </a:r>
          </a:p>
          <a:p>
            <a:pPr lvl="1"/>
            <a:r>
              <a:rPr lang="nl-NL" sz="1200" dirty="0"/>
              <a:t>Wanverhouding: boete bedraagt 10 maal de schade.</a:t>
            </a:r>
          </a:p>
          <a:p>
            <a:pPr lvl="1"/>
            <a:r>
              <a:rPr lang="nl-NL" sz="1200" dirty="0"/>
              <a:t>Overeenkomst is door eiser opgesteld, niet onderhandeld, niet op de boete gewezen</a:t>
            </a:r>
          </a:p>
          <a:p>
            <a:endParaRPr lang="nl-NL" sz="1200" dirty="0"/>
          </a:p>
          <a:p>
            <a:r>
              <a:rPr lang="nl-NL" sz="1200" dirty="0"/>
              <a:t>A-G </a:t>
            </a:r>
            <a:r>
              <a:rPr lang="nl-NL" sz="1200" dirty="0" err="1"/>
              <a:t>Lindenbergh</a:t>
            </a:r>
            <a:r>
              <a:rPr lang="nl-NL" sz="1200" dirty="0"/>
              <a:t>: Samenvatting eerdere criteria, verwerping</a:t>
            </a:r>
            <a:br>
              <a:rPr lang="nl-NL" sz="1200" dirty="0"/>
            </a:br>
            <a:r>
              <a:rPr lang="nl-NL" sz="1200" dirty="0"/>
              <a:t>“Hoewel het hof niet heeft niet overwogen dat de toepassing van het boetebeding tot een buitensporig en daarmee onaanvaardbaar resultaat leidt, geven de overwegingen van het hof naar mijn mening geen blijk van miskenning van die maatstaf.” “Het hof hoefde de hoogte van het bedrag niet nader te motiveren.”</a:t>
            </a:r>
          </a:p>
        </p:txBody>
      </p:sp>
      <p:sp>
        <p:nvSpPr>
          <p:cNvPr id="4" name="Slide Number Placeholder 3">
            <a:extLst>
              <a:ext uri="{FF2B5EF4-FFF2-40B4-BE49-F238E27FC236}">
                <a16:creationId xmlns:a16="http://schemas.microsoft.com/office/drawing/2014/main" id="{C4113A42-5B42-4D28-B061-70B3CFD7170A}"/>
              </a:ext>
            </a:extLst>
          </p:cNvPr>
          <p:cNvSpPr>
            <a:spLocks noGrp="1"/>
          </p:cNvSpPr>
          <p:nvPr>
            <p:ph type="sldNum" sz="quarter" idx="12"/>
          </p:nvPr>
        </p:nvSpPr>
        <p:spPr/>
        <p:txBody>
          <a:bodyPr/>
          <a:lstStyle/>
          <a:p>
            <a:fld id="{B86DE904-C121-477E-B2B0-923493BF220C}" type="slidenum">
              <a:rPr lang="nl-NL" smtClean="0"/>
              <a:pPr/>
              <a:t>12</a:t>
            </a:fld>
            <a:endParaRPr lang="nl-NL"/>
          </a:p>
        </p:txBody>
      </p:sp>
    </p:spTree>
    <p:extLst>
      <p:ext uri="{BB962C8B-B14F-4D97-AF65-F5344CB8AC3E}">
        <p14:creationId xmlns:p14="http://schemas.microsoft.com/office/powerpoint/2010/main" val="386301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8A67-57A2-D67E-17AA-E67A151B9D04}"/>
              </a:ext>
            </a:extLst>
          </p:cNvPr>
          <p:cNvSpPr>
            <a:spLocks noGrp="1"/>
          </p:cNvSpPr>
          <p:nvPr>
            <p:ph type="title"/>
          </p:nvPr>
        </p:nvSpPr>
        <p:spPr/>
        <p:txBody>
          <a:bodyPr/>
          <a:lstStyle/>
          <a:p>
            <a:r>
              <a:rPr lang="nl-NL" dirty="0"/>
              <a:t>B2B, B2SME, B2C, C2C?</a:t>
            </a:r>
          </a:p>
        </p:txBody>
      </p:sp>
      <p:sp>
        <p:nvSpPr>
          <p:cNvPr id="3" name="Content Placeholder 2">
            <a:extLst>
              <a:ext uri="{FF2B5EF4-FFF2-40B4-BE49-F238E27FC236}">
                <a16:creationId xmlns:a16="http://schemas.microsoft.com/office/drawing/2014/main" id="{9E6B962E-B992-B5AD-20E8-380B568F6B84}"/>
              </a:ext>
            </a:extLst>
          </p:cNvPr>
          <p:cNvSpPr>
            <a:spLocks noGrp="1"/>
          </p:cNvSpPr>
          <p:nvPr>
            <p:ph idx="1"/>
          </p:nvPr>
        </p:nvSpPr>
        <p:spPr/>
        <p:txBody>
          <a:bodyPr/>
          <a:lstStyle/>
          <a:p>
            <a:r>
              <a:rPr lang="nl-NL" sz="1200" dirty="0"/>
              <a:t>Te grote focus op matiging op basis van art. 6:94 BW?</a:t>
            </a:r>
          </a:p>
          <a:p>
            <a:r>
              <a:rPr lang="nl-NL" sz="1200" dirty="0"/>
              <a:t>Rechtspraak heeft weinig oog voor verschillende mogelijke regimes voor toetsing. Alternatieven:</a:t>
            </a:r>
          </a:p>
          <a:p>
            <a:endParaRPr lang="nl-NL" sz="1200" dirty="0"/>
          </a:p>
          <a:p>
            <a:r>
              <a:rPr lang="nl-NL" sz="1200" dirty="0"/>
              <a:t>B2B: art. 6:94 BW of art. 6:248 lid 2 BW (eventueel partieel, Polygram-arrest)</a:t>
            </a:r>
          </a:p>
          <a:p>
            <a:r>
              <a:rPr lang="nl-NL" sz="1200" dirty="0"/>
              <a:t>B2SME: art. 6:94 BW, art. 6:248 lid 2 BW, of art. 6:233 onder a BW (lichtere toets, Martin </a:t>
            </a:r>
            <a:r>
              <a:rPr lang="nl-NL" sz="1200" dirty="0" err="1"/>
              <a:t>Garrix</a:t>
            </a:r>
            <a:r>
              <a:rPr lang="nl-NL" sz="1200" dirty="0"/>
              <a:t>-arrest?)</a:t>
            </a:r>
          </a:p>
          <a:p>
            <a:endParaRPr lang="nl-NL" sz="1200" dirty="0"/>
          </a:p>
          <a:p>
            <a:r>
              <a:rPr lang="nl-NL" sz="1200" dirty="0"/>
              <a:t>C2C: art. 6:94 BW of art. 6:248 BW (casus Van de Zuidwind/Faase)</a:t>
            </a:r>
          </a:p>
          <a:p>
            <a:r>
              <a:rPr lang="nl-NL" sz="1200" dirty="0"/>
              <a:t>B2C: art. 6:233 onder a BW jo. 3:40 BW (NVM, onderverhuur, wietplantages)</a:t>
            </a:r>
          </a:p>
          <a:p>
            <a:endParaRPr lang="nl-NL" sz="1200" dirty="0"/>
          </a:p>
          <a:p>
            <a:endParaRPr lang="nl-NL" sz="1200" dirty="0"/>
          </a:p>
          <a:p>
            <a:r>
              <a:rPr lang="nl-NL" sz="1200" dirty="0"/>
              <a:t>Rapport Ambtshalve Toetsing II/III: boete is in beginsel gerechtvaardigd indien het wettelijk handhavingskader tekortschiet. Deze norm is niet in de rechtspraak teruggekomen (als dat al zou kunnen).</a:t>
            </a:r>
          </a:p>
        </p:txBody>
      </p:sp>
      <p:sp>
        <p:nvSpPr>
          <p:cNvPr id="4" name="Slide Number Placeholder 3">
            <a:extLst>
              <a:ext uri="{FF2B5EF4-FFF2-40B4-BE49-F238E27FC236}">
                <a16:creationId xmlns:a16="http://schemas.microsoft.com/office/drawing/2014/main" id="{5644BB7F-4A86-00A3-75D3-BE5741134FA3}"/>
              </a:ext>
            </a:extLst>
          </p:cNvPr>
          <p:cNvSpPr>
            <a:spLocks noGrp="1"/>
          </p:cNvSpPr>
          <p:nvPr>
            <p:ph type="sldNum" sz="quarter" idx="12"/>
          </p:nvPr>
        </p:nvSpPr>
        <p:spPr/>
        <p:txBody>
          <a:bodyPr/>
          <a:lstStyle/>
          <a:p>
            <a:fld id="{B86DE904-C121-477E-B2B0-923493BF220C}" type="slidenum">
              <a:rPr lang="nl-NL" smtClean="0"/>
              <a:pPr/>
              <a:t>13</a:t>
            </a:fld>
            <a:endParaRPr lang="nl-NL"/>
          </a:p>
        </p:txBody>
      </p:sp>
    </p:spTree>
    <p:extLst>
      <p:ext uri="{BB962C8B-B14F-4D97-AF65-F5344CB8AC3E}">
        <p14:creationId xmlns:p14="http://schemas.microsoft.com/office/powerpoint/2010/main" val="366082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4F71-9DC9-1613-EEDA-F67CB01E64F2}"/>
              </a:ext>
            </a:extLst>
          </p:cNvPr>
          <p:cNvSpPr>
            <a:spLocks noGrp="1"/>
          </p:cNvSpPr>
          <p:nvPr>
            <p:ph type="title"/>
          </p:nvPr>
        </p:nvSpPr>
        <p:spPr/>
        <p:txBody>
          <a:bodyPr/>
          <a:lstStyle/>
          <a:p>
            <a:r>
              <a:rPr lang="nl-NL" dirty="0"/>
              <a:t>Richtlijn Oneerlijke Bedingen?</a:t>
            </a:r>
          </a:p>
        </p:txBody>
      </p:sp>
      <p:sp>
        <p:nvSpPr>
          <p:cNvPr id="3" name="Content Placeholder 2">
            <a:extLst>
              <a:ext uri="{FF2B5EF4-FFF2-40B4-BE49-F238E27FC236}">
                <a16:creationId xmlns:a16="http://schemas.microsoft.com/office/drawing/2014/main" id="{18AE19F8-8C5B-A8B2-3508-B8FB75F3DEBB}"/>
              </a:ext>
            </a:extLst>
          </p:cNvPr>
          <p:cNvSpPr>
            <a:spLocks noGrp="1"/>
          </p:cNvSpPr>
          <p:nvPr>
            <p:ph idx="1"/>
          </p:nvPr>
        </p:nvSpPr>
        <p:spPr/>
        <p:txBody>
          <a:bodyPr/>
          <a:lstStyle/>
          <a:p>
            <a:r>
              <a:rPr lang="nl-NL" sz="1200" dirty="0"/>
              <a:t>Art. 11 NVM: Talloze uitspraken waarin hoge boetes worden toegewezen of gematigd. Ook in B2C.</a:t>
            </a:r>
          </a:p>
          <a:p>
            <a:endParaRPr lang="nl-NL" sz="1200" dirty="0"/>
          </a:p>
          <a:p>
            <a:r>
              <a:rPr lang="nl-NL" sz="1200" dirty="0" err="1"/>
              <a:t>HvJ</a:t>
            </a:r>
            <a:r>
              <a:rPr lang="nl-NL" sz="1200" dirty="0"/>
              <a:t> Brusse en </a:t>
            </a:r>
            <a:r>
              <a:rPr lang="nl-NL" sz="1200" dirty="0" err="1"/>
              <a:t>Garabito</a:t>
            </a:r>
            <a:r>
              <a:rPr lang="nl-NL" sz="1200" dirty="0"/>
              <a:t>/</a:t>
            </a:r>
            <a:r>
              <a:rPr lang="nl-NL" sz="1200" dirty="0" err="1"/>
              <a:t>Jahani</a:t>
            </a:r>
            <a:r>
              <a:rPr lang="nl-NL" sz="1200" dirty="0"/>
              <a:t> (C:2013:341): Een rechter die heeft vastgesteld dat een boetebeding oneerlijk is mag er niet mee volstaan, zoals dit op grond van het nationale recht is toegestaan, de hoogte van dit bedrag te matigen maar is zonder meer verplicht dat beding buiten toepassing te laten.</a:t>
            </a:r>
            <a:endParaRPr lang="nl-NL" sz="1200" i="1" dirty="0"/>
          </a:p>
          <a:p>
            <a:r>
              <a:rPr lang="nl-NL" sz="1200" dirty="0"/>
              <a:t>HR heeft dit oordeel niet overgenomen (Heesakker/</a:t>
            </a:r>
            <a:r>
              <a:rPr lang="nl-NL" sz="1200" dirty="0" err="1"/>
              <a:t>Voets</a:t>
            </a:r>
            <a:r>
              <a:rPr lang="nl-NL" sz="1200" dirty="0"/>
              <a:t>, HR:2013:691).</a:t>
            </a:r>
          </a:p>
          <a:p>
            <a:endParaRPr lang="nl-NL" sz="1200" dirty="0"/>
          </a:p>
          <a:p>
            <a:r>
              <a:rPr lang="nl-NL" sz="1200" dirty="0"/>
              <a:t>Blauwe lijst (onevenredig hoge schadevergoeding), ambtshalve toetsing?</a:t>
            </a:r>
          </a:p>
          <a:p>
            <a:endParaRPr lang="nl-NL" sz="1200" dirty="0"/>
          </a:p>
          <a:p>
            <a:pPr marL="0" indent="0">
              <a:buNone/>
            </a:pPr>
            <a:r>
              <a:rPr lang="nl-NL" sz="1200" dirty="0"/>
              <a:t>Concreet, over de NVM-boete:</a:t>
            </a:r>
          </a:p>
          <a:p>
            <a:pPr marL="0" indent="0">
              <a:buNone/>
            </a:pPr>
            <a:r>
              <a:rPr lang="nl-NL" sz="1200" dirty="0"/>
              <a:t>Stelling 1: De Hoge Raad zou art. 11.2 NVM in B2C tot nietig beding moeten verklaren. Handhaving beding, dan geen enkele schadevergoeding (</a:t>
            </a:r>
            <a:r>
              <a:rPr lang="nl-NL" sz="1200" dirty="0" err="1"/>
              <a:t>HvJ</a:t>
            </a:r>
            <a:r>
              <a:rPr lang="nl-NL" sz="1200" dirty="0"/>
              <a:t> Dexia C:2021:68).</a:t>
            </a:r>
          </a:p>
          <a:p>
            <a:pPr marL="0" indent="0">
              <a:buNone/>
            </a:pPr>
            <a:r>
              <a:rPr lang="nl-NL" sz="1200" dirty="0"/>
              <a:t>Stelling 2: De Hoge Raad zou bij een beroep op art. 11.2 NVM in C2C standaard matiging tot werkelijke schade moeten eisen, dan wel toepassing art. 6:248 BW.</a:t>
            </a:r>
          </a:p>
        </p:txBody>
      </p:sp>
      <p:sp>
        <p:nvSpPr>
          <p:cNvPr id="4" name="Slide Number Placeholder 3">
            <a:extLst>
              <a:ext uri="{FF2B5EF4-FFF2-40B4-BE49-F238E27FC236}">
                <a16:creationId xmlns:a16="http://schemas.microsoft.com/office/drawing/2014/main" id="{A7837C59-CCA6-9C8C-66C0-786648CF6A8C}"/>
              </a:ext>
            </a:extLst>
          </p:cNvPr>
          <p:cNvSpPr>
            <a:spLocks noGrp="1"/>
          </p:cNvSpPr>
          <p:nvPr>
            <p:ph type="sldNum" sz="quarter" idx="12"/>
          </p:nvPr>
        </p:nvSpPr>
        <p:spPr/>
        <p:txBody>
          <a:bodyPr/>
          <a:lstStyle/>
          <a:p>
            <a:fld id="{B86DE904-C121-477E-B2B0-923493BF220C}" type="slidenum">
              <a:rPr lang="nl-NL" smtClean="0"/>
              <a:pPr/>
              <a:t>14</a:t>
            </a:fld>
            <a:endParaRPr lang="nl-NL"/>
          </a:p>
        </p:txBody>
      </p:sp>
    </p:spTree>
    <p:extLst>
      <p:ext uri="{BB962C8B-B14F-4D97-AF65-F5344CB8AC3E}">
        <p14:creationId xmlns:p14="http://schemas.microsoft.com/office/powerpoint/2010/main" val="123080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95CD-F9FA-41B4-973E-B68438D89429}"/>
              </a:ext>
            </a:extLst>
          </p:cNvPr>
          <p:cNvSpPr>
            <a:spLocks noGrp="1"/>
          </p:cNvSpPr>
          <p:nvPr>
            <p:ph type="title"/>
          </p:nvPr>
        </p:nvSpPr>
        <p:spPr/>
        <p:txBody>
          <a:bodyPr/>
          <a:lstStyle/>
          <a:p>
            <a:r>
              <a:rPr lang="nl-NL" dirty="0"/>
              <a:t>Hof-arresten over matiging in B2B zaken	</a:t>
            </a:r>
          </a:p>
        </p:txBody>
      </p:sp>
      <p:sp>
        <p:nvSpPr>
          <p:cNvPr id="3" name="Content Placeholder 2">
            <a:extLst>
              <a:ext uri="{FF2B5EF4-FFF2-40B4-BE49-F238E27FC236}">
                <a16:creationId xmlns:a16="http://schemas.microsoft.com/office/drawing/2014/main" id="{7561EF99-5F5C-E20E-5EA9-071A28EE82C2}"/>
              </a:ext>
            </a:extLst>
          </p:cNvPr>
          <p:cNvSpPr>
            <a:spLocks noGrp="1"/>
          </p:cNvSpPr>
          <p:nvPr>
            <p:ph idx="1"/>
          </p:nvPr>
        </p:nvSpPr>
        <p:spPr/>
        <p:txBody>
          <a:bodyPr/>
          <a:lstStyle/>
          <a:p>
            <a:r>
              <a:rPr lang="nl-NL" sz="1200" dirty="0"/>
              <a:t>In periode 2021-heden: 18 arresten over matiging, 7 keer matiging, 11 keer matiging afgewezen.</a:t>
            </a:r>
          </a:p>
          <a:p>
            <a:endParaRPr lang="nl-NL" sz="1200" dirty="0"/>
          </a:p>
          <a:p>
            <a:r>
              <a:rPr lang="nl-NL" sz="1200" dirty="0"/>
              <a:t>GHSHE: één keer gematigd (Covid, klein huurgeschil), twee keer afgewezen</a:t>
            </a:r>
          </a:p>
          <a:p>
            <a:r>
              <a:rPr lang="nl-NL" sz="1200" dirty="0"/>
              <a:t>GHDHA: één keer gematigd (klein huurgeschil), twee keer afgewezen</a:t>
            </a:r>
          </a:p>
          <a:p>
            <a:r>
              <a:rPr lang="nl-NL" sz="1200" dirty="0"/>
              <a:t>GHAMS: één keer gematigd (klein onderhuurgeschil), vier keer afgewezen</a:t>
            </a:r>
          </a:p>
          <a:p>
            <a:r>
              <a:rPr lang="nl-NL" sz="1200" dirty="0"/>
              <a:t>GHARL: vier keer gematigd (in uiteenlopende zaken), drie keer afgewezen</a:t>
            </a:r>
          </a:p>
          <a:p>
            <a:endParaRPr lang="nl-NL" sz="1200" dirty="0"/>
          </a:p>
          <a:p>
            <a:r>
              <a:rPr lang="nl-NL" sz="1200" dirty="0"/>
              <a:t>Bij GHSHE, GHDHA en GHAMS veel ‘inhoudelijke’ afwijzingen, argumenten als:</a:t>
            </a:r>
          </a:p>
          <a:p>
            <a:pPr lvl="1"/>
            <a:r>
              <a:rPr lang="nl-NL" sz="1200" dirty="0"/>
              <a:t>‘Zakelijke transactie tussen buitengewoon professionele en zeer ervaren partijen’, EUR 10 </a:t>
            </a:r>
            <a:r>
              <a:rPr lang="nl-NL" sz="1200" dirty="0" err="1"/>
              <a:t>mio</a:t>
            </a:r>
            <a:r>
              <a:rPr lang="nl-NL" sz="1200" dirty="0"/>
              <a:t> boete (GHAMS:2021:1378)</a:t>
            </a:r>
          </a:p>
          <a:p>
            <a:pPr lvl="1"/>
            <a:r>
              <a:rPr lang="nl-NL" sz="1200" dirty="0"/>
              <a:t>Professionele partijen, niets over werkelijke schade gesteld (GHSHE:2021:3584)</a:t>
            </a:r>
          </a:p>
          <a:p>
            <a:pPr lvl="1"/>
            <a:r>
              <a:rPr lang="nl-NL" sz="1200" dirty="0"/>
              <a:t>Uitdrukkelijke afspraak, tekortkoming is voor risico schuldenaar (GHAMS:2021:2005)</a:t>
            </a:r>
          </a:p>
          <a:p>
            <a:pPr lvl="1"/>
            <a:r>
              <a:rPr lang="nl-NL" sz="1200" dirty="0"/>
              <a:t>Tijdig gewaarschuwd voor boete, EUR 81.000 (schade 12.000) (GHAMS:2023:976)</a:t>
            </a:r>
          </a:p>
          <a:p>
            <a:pPr marL="180975" lvl="1" indent="0">
              <a:buNone/>
            </a:pPr>
            <a:endParaRPr lang="nl-NL" sz="1200" dirty="0"/>
          </a:p>
          <a:p>
            <a:r>
              <a:rPr lang="nl-NL" sz="1200" dirty="0"/>
              <a:t>Bij GHARL vooral </a:t>
            </a:r>
            <a:r>
              <a:rPr lang="nl-NL" sz="1200" dirty="0" err="1"/>
              <a:t>procestechnische</a:t>
            </a:r>
            <a:r>
              <a:rPr lang="nl-NL" sz="1200" dirty="0"/>
              <a:t> afwijzingen: niets of (volstrekt) onvoldoende gesteld</a:t>
            </a:r>
          </a:p>
        </p:txBody>
      </p:sp>
      <p:sp>
        <p:nvSpPr>
          <p:cNvPr id="4" name="Slide Number Placeholder 3">
            <a:extLst>
              <a:ext uri="{FF2B5EF4-FFF2-40B4-BE49-F238E27FC236}">
                <a16:creationId xmlns:a16="http://schemas.microsoft.com/office/drawing/2014/main" id="{C3A501E5-363F-C79C-EF7F-31AB527E6DC0}"/>
              </a:ext>
            </a:extLst>
          </p:cNvPr>
          <p:cNvSpPr>
            <a:spLocks noGrp="1"/>
          </p:cNvSpPr>
          <p:nvPr>
            <p:ph type="sldNum" sz="quarter" idx="12"/>
          </p:nvPr>
        </p:nvSpPr>
        <p:spPr/>
        <p:txBody>
          <a:bodyPr/>
          <a:lstStyle/>
          <a:p>
            <a:fld id="{B86DE904-C121-477E-B2B0-923493BF220C}" type="slidenum">
              <a:rPr lang="nl-NL" smtClean="0"/>
              <a:pPr/>
              <a:t>15</a:t>
            </a:fld>
            <a:endParaRPr lang="nl-NL"/>
          </a:p>
        </p:txBody>
      </p:sp>
    </p:spTree>
    <p:extLst>
      <p:ext uri="{BB962C8B-B14F-4D97-AF65-F5344CB8AC3E}">
        <p14:creationId xmlns:p14="http://schemas.microsoft.com/office/powerpoint/2010/main" val="415360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35E9C-2532-8E01-11E6-1E34A2D7A68A}"/>
              </a:ext>
            </a:extLst>
          </p:cNvPr>
          <p:cNvSpPr>
            <a:spLocks noGrp="1"/>
          </p:cNvSpPr>
          <p:nvPr>
            <p:ph type="title"/>
          </p:nvPr>
        </p:nvSpPr>
        <p:spPr/>
        <p:txBody>
          <a:bodyPr/>
          <a:lstStyle/>
          <a:p>
            <a:r>
              <a:rPr lang="nl-NL" dirty="0"/>
              <a:t>Argumenten</a:t>
            </a:r>
          </a:p>
        </p:txBody>
      </p:sp>
      <p:sp>
        <p:nvSpPr>
          <p:cNvPr id="3" name="Content Placeholder 2">
            <a:extLst>
              <a:ext uri="{FF2B5EF4-FFF2-40B4-BE49-F238E27FC236}">
                <a16:creationId xmlns:a16="http://schemas.microsoft.com/office/drawing/2014/main" id="{517318D9-14AD-F8F5-775E-A6604C1222D0}"/>
              </a:ext>
            </a:extLst>
          </p:cNvPr>
          <p:cNvSpPr>
            <a:spLocks noGrp="1"/>
          </p:cNvSpPr>
          <p:nvPr>
            <p:ph idx="1"/>
          </p:nvPr>
        </p:nvSpPr>
        <p:spPr/>
        <p:txBody>
          <a:bodyPr/>
          <a:lstStyle/>
          <a:p>
            <a:r>
              <a:rPr lang="nl-NL" sz="1200" dirty="0"/>
              <a:t>Selectie argumenten voor matiging:</a:t>
            </a:r>
          </a:p>
          <a:p>
            <a:pPr lvl="1"/>
            <a:r>
              <a:rPr lang="nl-NL" sz="1200" dirty="0"/>
              <a:t>Zeer beperkte schade, eiser diende zelf gebreken te herstellen. EUR 89.000 tot nihil (GHARL:2021:3558)</a:t>
            </a:r>
          </a:p>
          <a:p>
            <a:pPr lvl="1"/>
            <a:r>
              <a:rPr lang="nl-NL" sz="1200" dirty="0"/>
              <a:t>Wanverhouding. EUR 245.000 tot 75.000 (schade was 23.000). (GHARL:2021:11395)</a:t>
            </a:r>
          </a:p>
          <a:p>
            <a:pPr lvl="1"/>
            <a:r>
              <a:rPr lang="nl-NL" sz="1200" dirty="0"/>
              <a:t>Huurgeschil over gebreken, opschorten huurbetaling niet afstraffen. EUR 12.000 tot 600 (GHDHA:2022:1496)</a:t>
            </a:r>
          </a:p>
          <a:p>
            <a:pPr lvl="1"/>
            <a:r>
              <a:rPr lang="nl-NL" sz="1200" dirty="0"/>
              <a:t>Huurgeschil onderhuur, geen ernstige verwijtbaarheid, niet bewust van verplichtingen, geen schade. EUR 67.000 tot 3.500 (GHAMS:2022:335)</a:t>
            </a:r>
          </a:p>
          <a:p>
            <a:pPr lvl="1"/>
            <a:r>
              <a:rPr lang="nl-NL" sz="1200" dirty="0"/>
              <a:t>Geen schade. EUR 13.750 tot 7.500 (GHARL:2022:2600)</a:t>
            </a:r>
          </a:p>
          <a:p>
            <a:pPr lvl="1"/>
            <a:r>
              <a:rPr lang="nl-NL" sz="1200" dirty="0"/>
              <a:t>Werk staken en negatieve uitlatingen op bouwplaats. EUR 10.000 tot 2.500 (GHARL:2023:3858)</a:t>
            </a:r>
          </a:p>
          <a:p>
            <a:pPr lvl="1"/>
            <a:r>
              <a:rPr lang="nl-NL" sz="1200" dirty="0"/>
              <a:t>Huurachterstand. Covid-19 is onvoorzien, EUR 1.800 tot 900 matiging (GSHE:2023:1300)</a:t>
            </a:r>
          </a:p>
        </p:txBody>
      </p:sp>
      <p:sp>
        <p:nvSpPr>
          <p:cNvPr id="4" name="Slide Number Placeholder 3">
            <a:extLst>
              <a:ext uri="{FF2B5EF4-FFF2-40B4-BE49-F238E27FC236}">
                <a16:creationId xmlns:a16="http://schemas.microsoft.com/office/drawing/2014/main" id="{74A8C510-6E3B-35FE-A39D-1BC216B4CCCB}"/>
              </a:ext>
            </a:extLst>
          </p:cNvPr>
          <p:cNvSpPr>
            <a:spLocks noGrp="1"/>
          </p:cNvSpPr>
          <p:nvPr>
            <p:ph type="sldNum" sz="quarter" idx="12"/>
          </p:nvPr>
        </p:nvSpPr>
        <p:spPr/>
        <p:txBody>
          <a:bodyPr/>
          <a:lstStyle/>
          <a:p>
            <a:fld id="{B86DE904-C121-477E-B2B0-923493BF220C}" type="slidenum">
              <a:rPr lang="nl-NL" smtClean="0"/>
              <a:pPr/>
              <a:t>16</a:t>
            </a:fld>
            <a:endParaRPr lang="nl-NL"/>
          </a:p>
        </p:txBody>
      </p:sp>
    </p:spTree>
    <p:extLst>
      <p:ext uri="{BB962C8B-B14F-4D97-AF65-F5344CB8AC3E}">
        <p14:creationId xmlns:p14="http://schemas.microsoft.com/office/powerpoint/2010/main" val="348524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908C-9414-DE78-8AD0-127E1C94B419}"/>
              </a:ext>
            </a:extLst>
          </p:cNvPr>
          <p:cNvSpPr>
            <a:spLocks noGrp="1"/>
          </p:cNvSpPr>
          <p:nvPr>
            <p:ph type="title"/>
          </p:nvPr>
        </p:nvSpPr>
        <p:spPr/>
        <p:txBody>
          <a:bodyPr/>
          <a:lstStyle/>
          <a:p>
            <a:r>
              <a:rPr lang="nl-NL" dirty="0"/>
              <a:t>Wat valt op in feitenrechtspraak en conclusies?</a:t>
            </a:r>
          </a:p>
        </p:txBody>
      </p:sp>
      <p:sp>
        <p:nvSpPr>
          <p:cNvPr id="3" name="Content Placeholder 2">
            <a:extLst>
              <a:ext uri="{FF2B5EF4-FFF2-40B4-BE49-F238E27FC236}">
                <a16:creationId xmlns:a16="http://schemas.microsoft.com/office/drawing/2014/main" id="{8ECF9E25-F9A3-7B63-ED5B-91C123D1BCFE}"/>
              </a:ext>
            </a:extLst>
          </p:cNvPr>
          <p:cNvSpPr>
            <a:spLocks noGrp="1"/>
          </p:cNvSpPr>
          <p:nvPr>
            <p:ph idx="1"/>
          </p:nvPr>
        </p:nvSpPr>
        <p:spPr/>
        <p:txBody>
          <a:bodyPr/>
          <a:lstStyle/>
          <a:p>
            <a:r>
              <a:rPr lang="nl-NL" sz="1200" dirty="0"/>
              <a:t>Sinds Hartlief onder Turan/</a:t>
            </a:r>
            <a:r>
              <a:rPr lang="nl-NL" sz="1200" dirty="0" err="1"/>
              <a:t>Easystaff</a:t>
            </a:r>
            <a:r>
              <a:rPr lang="nl-NL" sz="1200" dirty="0"/>
              <a:t> onthouden A-G’s zich van een mening over de maatstaf bij matiging</a:t>
            </a:r>
          </a:p>
          <a:p>
            <a:endParaRPr lang="nl-NL" sz="1200" dirty="0"/>
          </a:p>
          <a:p>
            <a:r>
              <a:rPr lang="nl-NL" sz="1200" dirty="0"/>
              <a:t>Geen consistente rechtspraak, onvoorspelbaar</a:t>
            </a:r>
          </a:p>
          <a:p>
            <a:pPr lvl="1"/>
            <a:r>
              <a:rPr lang="nl-NL" sz="1200" dirty="0"/>
              <a:t>Er wordt ook in vergelijkbare gevallen vaker gematigd dan de ‘terughoudende’ leer suggereert.</a:t>
            </a:r>
          </a:p>
          <a:p>
            <a:pPr lvl="1"/>
            <a:r>
              <a:rPr lang="nl-NL" sz="1200" dirty="0"/>
              <a:t>Maar er wordt ook in vergelijkbare gevallen heel vaak helemaal niet gematigd.</a:t>
            </a:r>
          </a:p>
          <a:p>
            <a:endParaRPr lang="nl-NL" sz="1200" dirty="0"/>
          </a:p>
          <a:p>
            <a:r>
              <a:rPr lang="nl-NL" sz="1200" dirty="0"/>
              <a:t>Geen onderscheid in maatstaf en resultaat in geschillen tussen (grote) bedrijven en consumenten</a:t>
            </a:r>
          </a:p>
          <a:p>
            <a:endParaRPr lang="nl-NL" sz="1200" dirty="0"/>
          </a:p>
          <a:p>
            <a:r>
              <a:rPr lang="nl-NL" sz="1200" dirty="0"/>
              <a:t>Geen onderscheid in maatstaf motivering tussen bedrijven en consumenten.</a:t>
            </a:r>
          </a:p>
          <a:p>
            <a:endParaRPr lang="nl-NL" sz="1200" dirty="0"/>
          </a:p>
          <a:p>
            <a:r>
              <a:rPr lang="nl-NL" sz="1200" dirty="0"/>
              <a:t>Ook bij geschillen tussen (grote) professionele partijen wordt regelmatig vergaand gematigd, vaak op (niet al te sterke) generieke argumenten.</a:t>
            </a:r>
          </a:p>
          <a:p>
            <a:endParaRPr lang="nl-NL" sz="1200" dirty="0"/>
          </a:p>
          <a:p>
            <a:r>
              <a:rPr lang="nl-NL" sz="1200" dirty="0"/>
              <a:t>Waar blijft een bruikbaar kader? Taak voor A-G’s en Hoge Raad…</a:t>
            </a:r>
          </a:p>
          <a:p>
            <a:endParaRPr lang="nl-NL" sz="1200" dirty="0"/>
          </a:p>
          <a:p>
            <a:endParaRPr lang="nl-NL" sz="1200" dirty="0"/>
          </a:p>
        </p:txBody>
      </p:sp>
      <p:sp>
        <p:nvSpPr>
          <p:cNvPr id="4" name="Slide Number Placeholder 3">
            <a:extLst>
              <a:ext uri="{FF2B5EF4-FFF2-40B4-BE49-F238E27FC236}">
                <a16:creationId xmlns:a16="http://schemas.microsoft.com/office/drawing/2014/main" id="{536833CE-7C28-7C70-AD08-E0AA2C65530A}"/>
              </a:ext>
            </a:extLst>
          </p:cNvPr>
          <p:cNvSpPr>
            <a:spLocks noGrp="1"/>
          </p:cNvSpPr>
          <p:nvPr>
            <p:ph type="sldNum" sz="quarter" idx="12"/>
          </p:nvPr>
        </p:nvSpPr>
        <p:spPr/>
        <p:txBody>
          <a:bodyPr/>
          <a:lstStyle/>
          <a:p>
            <a:fld id="{B86DE904-C121-477E-B2B0-923493BF220C}" type="slidenum">
              <a:rPr lang="nl-NL" smtClean="0"/>
              <a:pPr/>
              <a:t>17</a:t>
            </a:fld>
            <a:endParaRPr lang="nl-NL"/>
          </a:p>
        </p:txBody>
      </p:sp>
    </p:spTree>
    <p:extLst>
      <p:ext uri="{BB962C8B-B14F-4D97-AF65-F5344CB8AC3E}">
        <p14:creationId xmlns:p14="http://schemas.microsoft.com/office/powerpoint/2010/main" val="253523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Drie discussies rond boetebedingen…</a:t>
            </a:r>
          </a:p>
        </p:txBody>
      </p:sp>
      <p:sp>
        <p:nvSpPr>
          <p:cNvPr id="3" name="Content Placeholder 2"/>
          <p:cNvSpPr>
            <a:spLocks noGrp="1"/>
          </p:cNvSpPr>
          <p:nvPr>
            <p:ph idx="1"/>
          </p:nvPr>
        </p:nvSpPr>
        <p:spPr/>
        <p:txBody>
          <a:bodyPr/>
          <a:lstStyle/>
          <a:p>
            <a:r>
              <a:rPr lang="nl-NL" sz="1200" dirty="0"/>
              <a:t>Welke ‘formele’ norm dient de rechter toe te passen?</a:t>
            </a:r>
          </a:p>
          <a:p>
            <a:r>
              <a:rPr lang="nl-NL" sz="1200" dirty="0"/>
              <a:t>Welke eisen worden gesteld aan de motivering?</a:t>
            </a:r>
          </a:p>
          <a:p>
            <a:r>
              <a:rPr lang="nl-NL" sz="1200" dirty="0"/>
              <a:t>Indien matiging, tot welk bedrag?</a:t>
            </a:r>
          </a:p>
          <a:p>
            <a:endParaRPr lang="nl-NL" sz="1200" dirty="0"/>
          </a:p>
          <a:p>
            <a:pPr marL="0" indent="0">
              <a:buNone/>
            </a:pPr>
            <a:r>
              <a:rPr lang="nl-NL" sz="1200" dirty="0"/>
              <a:t>Relevante vragen:</a:t>
            </a:r>
          </a:p>
          <a:p>
            <a:endParaRPr lang="nl-NL" sz="1200" dirty="0"/>
          </a:p>
          <a:p>
            <a:r>
              <a:rPr lang="nl-NL" sz="1200" dirty="0"/>
              <a:t>Maakt het voor het matigingsregime uit of de boete verschuldigd is in B2B, B2SME, B2C, C2C?</a:t>
            </a:r>
          </a:p>
          <a:p>
            <a:endParaRPr lang="nl-NL" sz="1200" dirty="0"/>
          </a:p>
          <a:p>
            <a:r>
              <a:rPr lang="nl-NL" sz="1200" dirty="0"/>
              <a:t>Zijn er vuistregels af te leiden uit de rechtspraak van de Hoge Raad?</a:t>
            </a:r>
          </a:p>
          <a:p>
            <a:r>
              <a:rPr lang="nl-NL" sz="1200" dirty="0"/>
              <a:t>Zijn er vuistregels af te leiden uit (opvolgende) conclusies van A-G’s?</a:t>
            </a:r>
          </a:p>
          <a:p>
            <a:r>
              <a:rPr lang="nl-NL" sz="1200" dirty="0"/>
              <a:t>Zijn er vuistregels af te leiden uit lagere rechtspraak?</a:t>
            </a:r>
          </a:p>
          <a:p>
            <a:endParaRPr lang="nl-NL" sz="1200" dirty="0"/>
          </a:p>
          <a:p>
            <a:endParaRPr lang="nl-NL" sz="1200" dirty="0"/>
          </a:p>
          <a:p>
            <a:endParaRPr lang="nl-NL" sz="1200"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2</a:t>
            </a:fld>
            <a:endParaRPr lang="nl-NL"/>
          </a:p>
        </p:txBody>
      </p:sp>
    </p:spTree>
    <p:extLst>
      <p:ext uri="{BB962C8B-B14F-4D97-AF65-F5344CB8AC3E}">
        <p14:creationId xmlns:p14="http://schemas.microsoft.com/office/powerpoint/2010/main" val="197844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a:t>De formele norm is niet veranderd…</a:t>
            </a:r>
          </a:p>
        </p:txBody>
      </p:sp>
      <p:sp>
        <p:nvSpPr>
          <p:cNvPr id="7" name="Content Placeholder 6"/>
          <p:cNvSpPr>
            <a:spLocks noGrp="1"/>
          </p:cNvSpPr>
          <p:nvPr>
            <p:ph idx="1"/>
          </p:nvPr>
        </p:nvSpPr>
        <p:spPr/>
        <p:txBody>
          <a:bodyPr/>
          <a:lstStyle/>
          <a:p>
            <a:r>
              <a:rPr lang="nl-NL" sz="1200" dirty="0" err="1"/>
              <a:t>Intrahof</a:t>
            </a:r>
            <a:r>
              <a:rPr lang="nl-NL" sz="1200" dirty="0"/>
              <a:t>/Bart Smit (2007): “Buitensporig en daarom onaanvaardbaar”, alle omstandigheden van het geval</a:t>
            </a:r>
            <a:br>
              <a:rPr lang="nl-NL" sz="1200" dirty="0"/>
            </a:br>
            <a:r>
              <a:rPr lang="nl-NL" sz="1200" dirty="0"/>
              <a:t>[NB: A-G </a:t>
            </a:r>
            <a:r>
              <a:rPr lang="nl-NL" sz="1200" dirty="0" err="1"/>
              <a:t>Langemeijer</a:t>
            </a:r>
            <a:r>
              <a:rPr lang="nl-NL" sz="1200" dirty="0"/>
              <a:t> had geconcludeerd tot verwerping, HR contrair]</a:t>
            </a:r>
          </a:p>
          <a:p>
            <a:endParaRPr lang="nl-NL" sz="1200" dirty="0"/>
          </a:p>
          <a:p>
            <a:r>
              <a:rPr lang="nl-NL" sz="1200" dirty="0"/>
              <a:t>Herhaling bewoordingen uit </a:t>
            </a:r>
            <a:r>
              <a:rPr lang="nl-NL" sz="1200" dirty="0" err="1"/>
              <a:t>Intrahof</a:t>
            </a:r>
            <a:r>
              <a:rPr lang="nl-NL" sz="1200" dirty="0"/>
              <a:t>/Bart Smit:</a:t>
            </a:r>
          </a:p>
          <a:p>
            <a:pPr lvl="1"/>
            <a:r>
              <a:rPr lang="nl-NL" sz="1000" dirty="0"/>
              <a:t>Van de Zuidwind/Faase (2012)</a:t>
            </a:r>
          </a:p>
          <a:p>
            <a:pPr lvl="1"/>
            <a:r>
              <a:rPr lang="nl-NL" sz="1000" dirty="0"/>
              <a:t>Turan/</a:t>
            </a:r>
            <a:r>
              <a:rPr lang="nl-NL" sz="1000" dirty="0" err="1"/>
              <a:t>Easystaff</a:t>
            </a:r>
            <a:r>
              <a:rPr lang="nl-NL" sz="1000" dirty="0"/>
              <a:t> (2018)</a:t>
            </a:r>
          </a:p>
          <a:p>
            <a:pPr lvl="1"/>
            <a:r>
              <a:rPr lang="nl-NL" sz="1000" dirty="0"/>
              <a:t>Rijnhoek (2019) (81 RO)</a:t>
            </a:r>
          </a:p>
          <a:p>
            <a:pPr lvl="1"/>
            <a:r>
              <a:rPr lang="nl-NL" sz="1000" dirty="0"/>
              <a:t>Klooster Breda (2019) (81 RO)</a:t>
            </a:r>
          </a:p>
          <a:p>
            <a:pPr lvl="1"/>
            <a:r>
              <a:rPr lang="nl-NL" sz="1000" dirty="0"/>
              <a:t>Verkoop woning aan makelaars (2021) (81 RO)</a:t>
            </a:r>
          </a:p>
          <a:p>
            <a:pPr lvl="1"/>
            <a:r>
              <a:rPr lang="nl-NL" sz="1000" dirty="0"/>
              <a:t>HCP/MN Services (2022) (81 RO) </a:t>
            </a:r>
          </a:p>
          <a:p>
            <a:pPr lvl="2"/>
            <a:r>
              <a:rPr lang="nl-NL" sz="800" dirty="0"/>
              <a:t>NB: HCP/MN 2018: boete onaanvaardbaar geacht op grond van art. 6:248 lid 2 BW</a:t>
            </a:r>
          </a:p>
          <a:p>
            <a:pPr lvl="1"/>
            <a:endParaRPr lang="nl-NL" sz="1000" dirty="0"/>
          </a:p>
          <a:p>
            <a:r>
              <a:rPr lang="nl-NL" sz="1200" dirty="0"/>
              <a:t>Idem: talloze lagere uitspraken, met de meest uiteenlopende uitkomsten. Ongeacht aard wederpartij.</a:t>
            </a:r>
          </a:p>
          <a:p>
            <a:endParaRPr lang="nl-NL" sz="1200" dirty="0"/>
          </a:p>
          <a:p>
            <a:r>
              <a:rPr lang="nl-NL" sz="1200" dirty="0"/>
              <a:t>Zolang de feitenrechter de ‘magische woorden’ gebruikt zit hij goed. Deze benadering wordt consequent door A-G’s gesteund. (Nb: anders </a:t>
            </a:r>
            <a:r>
              <a:rPr lang="nl-NL" sz="1200" dirty="0" err="1"/>
              <a:t>Lindenbergh</a:t>
            </a:r>
            <a:r>
              <a:rPr lang="nl-NL" sz="1200" dirty="0"/>
              <a:t>)</a:t>
            </a:r>
          </a:p>
        </p:txBody>
      </p:sp>
      <p:sp>
        <p:nvSpPr>
          <p:cNvPr id="4" name="Tijdelijke aanduiding voor dianummer 3"/>
          <p:cNvSpPr>
            <a:spLocks noGrp="1"/>
          </p:cNvSpPr>
          <p:nvPr>
            <p:ph type="sldNum" sz="quarter" idx="12"/>
          </p:nvPr>
        </p:nvSpPr>
        <p:spPr/>
        <p:txBody>
          <a:bodyPr/>
          <a:lstStyle/>
          <a:p>
            <a:fld id="{B86DE904-C121-477E-B2B0-923493BF220C}" type="slidenum">
              <a:rPr lang="nl-NL" smtClean="0"/>
              <a:pPr/>
              <a:t>3</a:t>
            </a:fld>
            <a:endParaRPr lang="nl-NL"/>
          </a:p>
        </p:txBody>
      </p:sp>
    </p:spTree>
    <p:extLst>
      <p:ext uri="{BB962C8B-B14F-4D97-AF65-F5344CB8AC3E}">
        <p14:creationId xmlns:p14="http://schemas.microsoft.com/office/powerpoint/2010/main" val="378196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Motiveringseisen?</a:t>
            </a:r>
          </a:p>
        </p:txBody>
      </p:sp>
      <p:sp>
        <p:nvSpPr>
          <p:cNvPr id="3" name="Content Placeholder 2"/>
          <p:cNvSpPr>
            <a:spLocks noGrp="1"/>
          </p:cNvSpPr>
          <p:nvPr>
            <p:ph idx="1"/>
          </p:nvPr>
        </p:nvSpPr>
        <p:spPr/>
        <p:txBody>
          <a:bodyPr/>
          <a:lstStyle/>
          <a:p>
            <a:r>
              <a:rPr lang="nl-NL" sz="1200" dirty="0"/>
              <a:t>Niet genoemd in </a:t>
            </a:r>
            <a:r>
              <a:rPr lang="nl-NL" sz="1200" dirty="0" err="1"/>
              <a:t>Intrahof</a:t>
            </a:r>
            <a:r>
              <a:rPr lang="nl-NL" sz="1200" dirty="0"/>
              <a:t>/Bart Smit</a:t>
            </a:r>
          </a:p>
          <a:p>
            <a:endParaRPr lang="nl-NL" sz="1200" dirty="0"/>
          </a:p>
          <a:p>
            <a:r>
              <a:rPr lang="nl-NL" sz="1200" dirty="0" err="1"/>
              <a:t>Subat</a:t>
            </a:r>
            <a:r>
              <a:rPr lang="nl-NL" sz="1200" dirty="0"/>
              <a:t>/Kost (2011): “Die maatstaf brengt mee </a:t>
            </a:r>
            <a:r>
              <a:rPr lang="nl-NL" sz="1200" i="1" dirty="0"/>
              <a:t>dat eerst onder bijzondere omstandigheden </a:t>
            </a:r>
            <a:r>
              <a:rPr lang="nl-NL" sz="1200" dirty="0"/>
              <a:t>grond voor matiging aanwezig kan zijn en dat </a:t>
            </a:r>
            <a:r>
              <a:rPr lang="nl-NL" sz="1200" i="1" dirty="0"/>
              <a:t>aan de motivering van het oordeel dat daarvan sprake is hoge eisen moeten worden gesteld</a:t>
            </a:r>
            <a:r>
              <a:rPr lang="nl-NL" sz="1200" dirty="0"/>
              <a:t>.”</a:t>
            </a:r>
          </a:p>
          <a:p>
            <a:endParaRPr lang="nl-NL" sz="1200" dirty="0"/>
          </a:p>
          <a:p>
            <a:r>
              <a:rPr lang="nl-NL" sz="1200" dirty="0"/>
              <a:t>Hartlief in conclusie voor Turan/</a:t>
            </a:r>
            <a:r>
              <a:rPr lang="nl-NL" sz="1200" dirty="0" err="1"/>
              <a:t>Easystaff</a:t>
            </a:r>
            <a:r>
              <a:rPr lang="nl-NL" sz="1200" dirty="0"/>
              <a:t>: idem. Motivering van het hof is niet overtuigend: niet over onderhandeld (?), boete is eenzijdig bepaald, geen reden aangegeven voor de hoogte van de boete, weinig schade. Hoge Raad oordeelt anders, voldoende motivering.</a:t>
            </a:r>
          </a:p>
          <a:p>
            <a:endParaRPr lang="nl-NL" sz="1200" dirty="0"/>
          </a:p>
          <a:p>
            <a:r>
              <a:rPr lang="nl-NL" sz="1200" dirty="0"/>
              <a:t>Hartlief in conclusie voor HCP/MN: legt zich neer bij Turan/</a:t>
            </a:r>
            <a:r>
              <a:rPr lang="nl-NL" sz="1200" dirty="0" err="1"/>
              <a:t>Easystaff</a:t>
            </a:r>
            <a:r>
              <a:rPr lang="nl-NL" sz="1200" dirty="0"/>
              <a:t> - “er worden geen bijzondere eisen gesteld aan de motivering”. </a:t>
            </a:r>
          </a:p>
          <a:p>
            <a:pPr marL="0" indent="0">
              <a:buNone/>
            </a:pPr>
            <a:endParaRPr lang="nl-NL" sz="1200" dirty="0"/>
          </a:p>
          <a:p>
            <a:pPr marL="0" indent="0">
              <a:buNone/>
            </a:pPr>
            <a:r>
              <a:rPr lang="nl-NL" sz="1200" dirty="0"/>
              <a:t>Bij toepassing van art. 6:248 lid 2 BW op boetes gelden wel hoge motiveringseisen (vgl. HCP/MN 2018).</a:t>
            </a:r>
          </a:p>
          <a:p>
            <a:endParaRPr lang="nl-NL" sz="1200" dirty="0"/>
          </a:p>
          <a:p>
            <a:endParaRPr lang="nl-NL" sz="1200"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4</a:t>
            </a:fld>
            <a:endParaRPr lang="nl-NL"/>
          </a:p>
        </p:txBody>
      </p:sp>
    </p:spTree>
    <p:extLst>
      <p:ext uri="{BB962C8B-B14F-4D97-AF65-F5344CB8AC3E}">
        <p14:creationId xmlns:p14="http://schemas.microsoft.com/office/powerpoint/2010/main" val="406781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79F4-743A-0DBD-2BAE-9D680CFB93EB}"/>
              </a:ext>
            </a:extLst>
          </p:cNvPr>
          <p:cNvSpPr>
            <a:spLocks noGrp="1"/>
          </p:cNvSpPr>
          <p:nvPr>
            <p:ph type="title"/>
          </p:nvPr>
        </p:nvSpPr>
        <p:spPr/>
        <p:txBody>
          <a:bodyPr/>
          <a:lstStyle/>
          <a:p>
            <a:r>
              <a:rPr lang="nl-NL" dirty="0"/>
              <a:t>Indien matiging, tot welk bedrag?</a:t>
            </a:r>
          </a:p>
        </p:txBody>
      </p:sp>
      <p:sp>
        <p:nvSpPr>
          <p:cNvPr id="3" name="Content Placeholder 2">
            <a:extLst>
              <a:ext uri="{FF2B5EF4-FFF2-40B4-BE49-F238E27FC236}">
                <a16:creationId xmlns:a16="http://schemas.microsoft.com/office/drawing/2014/main" id="{92EC06A5-2A62-E0BD-BAA5-FB0321F7CFB5}"/>
              </a:ext>
            </a:extLst>
          </p:cNvPr>
          <p:cNvSpPr>
            <a:spLocks noGrp="1"/>
          </p:cNvSpPr>
          <p:nvPr>
            <p:ph idx="1"/>
          </p:nvPr>
        </p:nvSpPr>
        <p:spPr/>
        <p:txBody>
          <a:bodyPr/>
          <a:lstStyle/>
          <a:p>
            <a:r>
              <a:rPr lang="nl-NL" sz="1200" dirty="0"/>
              <a:t>Niet genoemd in </a:t>
            </a:r>
            <a:r>
              <a:rPr lang="nl-NL" sz="1200" dirty="0" err="1"/>
              <a:t>Intrahof</a:t>
            </a:r>
            <a:r>
              <a:rPr lang="nl-NL" sz="1200" dirty="0"/>
              <a:t>/Bart Smit, wel besproken door </a:t>
            </a:r>
            <a:r>
              <a:rPr lang="nl-NL" sz="1200" dirty="0" err="1"/>
              <a:t>Langemeijer</a:t>
            </a:r>
            <a:br>
              <a:rPr lang="nl-NL" sz="1200" dirty="0"/>
            </a:br>
            <a:r>
              <a:rPr lang="nl-NL" sz="1200" dirty="0"/>
              <a:t>Aansporingsboete door hof gematigd. “Bij de beoordeling van deze klacht moet worden vooropgesteld dat het hof de boete niet heeft gematigd tot nihil of tot een symbolisch bedrag. Integendeel, het hof heeft zich in </a:t>
            </a:r>
            <a:r>
              <a:rPr lang="nl-NL" sz="1200" dirty="0" err="1"/>
              <a:t>rov</a:t>
            </a:r>
            <a:r>
              <a:rPr lang="nl-NL" sz="1200" dirty="0"/>
              <a:t>. 19.1 bewust getoond van het belang dat het boetebeding een prikkel tot nakoming door de huurster van haar verplichtingen is. Na matiging is een serieus te nemen boetebedrag overgebleven.”</a:t>
            </a:r>
          </a:p>
          <a:p>
            <a:endParaRPr lang="nl-NL" sz="1200" dirty="0"/>
          </a:p>
          <a:p>
            <a:r>
              <a:rPr lang="nl-NL" sz="1200" dirty="0"/>
              <a:t>Hartlief voor Turan/</a:t>
            </a:r>
            <a:r>
              <a:rPr lang="nl-NL" sz="1200" dirty="0" err="1"/>
              <a:t>Easystaff</a:t>
            </a:r>
            <a:r>
              <a:rPr lang="nl-NL" sz="1200" dirty="0"/>
              <a:t>: “De feitenrechter zal dus dienen te matigen tot een bedrag dat niet klaarblijkelijk onbillijk is. Voorkomen moet worden, dat is een reële valkuil, dat de matigende rechter tot een bedrag komt dat hij redelijk (en billijk) vindt; in dat geval immers plaatst hij zijn idee over wat in het contractuele evenwicht tussen partijen geëigend is, in de plaats van hetgeen partijen zijn overeengekomen.” Hoge Raad oordeelt anders.</a:t>
            </a:r>
          </a:p>
          <a:p>
            <a:endParaRPr lang="nl-NL" sz="1200" dirty="0"/>
          </a:p>
          <a:p>
            <a:r>
              <a:rPr lang="nl-NL" sz="1200" dirty="0"/>
              <a:t>Hartlief voor HCP/MN: “Het heeft de boete kennelijk, zoals het behoorde te doen, willen terugbrengen tot een bedrag dat niet klaarblijkelijk onbillijk is.” “Bovendien geldt dat die motivering (mede) besloten kan liggen in de motivering van de beslissing om te matigen en niet separaat tot uitdrukking hoeft te komen.”</a:t>
            </a:r>
            <a:endParaRPr lang="nl-NL" dirty="0"/>
          </a:p>
        </p:txBody>
      </p:sp>
      <p:sp>
        <p:nvSpPr>
          <p:cNvPr id="4" name="Slide Number Placeholder 3">
            <a:extLst>
              <a:ext uri="{FF2B5EF4-FFF2-40B4-BE49-F238E27FC236}">
                <a16:creationId xmlns:a16="http://schemas.microsoft.com/office/drawing/2014/main" id="{1E7D48D1-5F7A-E364-9E6B-C2AC88828937}"/>
              </a:ext>
            </a:extLst>
          </p:cNvPr>
          <p:cNvSpPr>
            <a:spLocks noGrp="1"/>
          </p:cNvSpPr>
          <p:nvPr>
            <p:ph type="sldNum" sz="quarter" idx="12"/>
          </p:nvPr>
        </p:nvSpPr>
        <p:spPr/>
        <p:txBody>
          <a:bodyPr/>
          <a:lstStyle/>
          <a:p>
            <a:fld id="{B86DE904-C121-477E-B2B0-923493BF220C}" type="slidenum">
              <a:rPr lang="nl-NL" smtClean="0"/>
              <a:pPr/>
              <a:t>5</a:t>
            </a:fld>
            <a:endParaRPr lang="nl-NL"/>
          </a:p>
        </p:txBody>
      </p:sp>
    </p:spTree>
    <p:extLst>
      <p:ext uri="{BB962C8B-B14F-4D97-AF65-F5344CB8AC3E}">
        <p14:creationId xmlns:p14="http://schemas.microsoft.com/office/powerpoint/2010/main" val="193722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C912-45FE-0A6F-CBE6-A02F6176C5A2}"/>
              </a:ext>
            </a:extLst>
          </p:cNvPr>
          <p:cNvSpPr>
            <a:spLocks noGrp="1"/>
          </p:cNvSpPr>
          <p:nvPr>
            <p:ph type="title"/>
          </p:nvPr>
        </p:nvSpPr>
        <p:spPr/>
        <p:txBody>
          <a:bodyPr/>
          <a:lstStyle/>
          <a:p>
            <a:r>
              <a:rPr lang="nl-NL" dirty="0"/>
              <a:t>Indien matiging, tot welk bedrag?</a:t>
            </a:r>
          </a:p>
        </p:txBody>
      </p:sp>
      <p:sp>
        <p:nvSpPr>
          <p:cNvPr id="3" name="Content Placeholder 2">
            <a:extLst>
              <a:ext uri="{FF2B5EF4-FFF2-40B4-BE49-F238E27FC236}">
                <a16:creationId xmlns:a16="http://schemas.microsoft.com/office/drawing/2014/main" id="{09B1037E-49D3-274E-921A-17A0D2618B0F}"/>
              </a:ext>
            </a:extLst>
          </p:cNvPr>
          <p:cNvSpPr>
            <a:spLocks noGrp="1"/>
          </p:cNvSpPr>
          <p:nvPr>
            <p:ph idx="1"/>
          </p:nvPr>
        </p:nvSpPr>
        <p:spPr/>
        <p:txBody>
          <a:bodyPr/>
          <a:lstStyle/>
          <a:p>
            <a:r>
              <a:rPr lang="nl-NL" sz="1200" dirty="0"/>
              <a:t>Maar wat is het nu:</a:t>
            </a:r>
          </a:p>
          <a:p>
            <a:pPr lvl="1"/>
            <a:r>
              <a:rPr lang="nl-NL" sz="1200" dirty="0"/>
              <a:t>‘Top down’ matiging, ‘tot een bedrag dat niet klaarblijkelijk onbillijk is?</a:t>
            </a:r>
          </a:p>
          <a:p>
            <a:pPr lvl="1"/>
            <a:r>
              <a:rPr lang="nl-NL" sz="1200" dirty="0"/>
              <a:t>Ergens in het midden, een ‘redelijk en billijk’ bedrag?</a:t>
            </a:r>
          </a:p>
          <a:p>
            <a:pPr lvl="1"/>
            <a:r>
              <a:rPr lang="nl-NL" sz="1200" dirty="0"/>
              <a:t>‘Bottom-up’ matiging, tot de aannemelijk gemaakte werkelijke schade?</a:t>
            </a:r>
          </a:p>
          <a:p>
            <a:pPr lvl="1"/>
            <a:r>
              <a:rPr lang="nl-NL" sz="1200" dirty="0"/>
              <a:t>Vergaande matiging/matiging tot nihil indien geen sprake is van schade?</a:t>
            </a:r>
          </a:p>
          <a:p>
            <a:pPr lvl="1"/>
            <a:endParaRPr lang="nl-NL" sz="1200" dirty="0"/>
          </a:p>
          <a:p>
            <a:r>
              <a:rPr lang="nl-NL" sz="1200" dirty="0"/>
              <a:t>Ondergrens matiging volgens wetgever:</a:t>
            </a:r>
          </a:p>
          <a:p>
            <a:pPr lvl="1"/>
            <a:r>
              <a:rPr lang="nl-NL" sz="1200" dirty="0"/>
              <a:t>Indien schadevergoeding als doel: uiterlijk tot de wettelijke schadevergoeding</a:t>
            </a:r>
          </a:p>
          <a:p>
            <a:pPr lvl="1"/>
            <a:r>
              <a:rPr lang="nl-NL" sz="1200" dirty="0"/>
              <a:t>Dus indien uitsluitend aansporing als doel maar geen schade: matiging tot nihil is mogelijk</a:t>
            </a:r>
          </a:p>
          <a:p>
            <a:pPr lvl="1"/>
            <a:endParaRPr lang="nl-NL" sz="1200" dirty="0"/>
          </a:p>
          <a:p>
            <a:r>
              <a:rPr lang="nl-NL" sz="1200" dirty="0" err="1"/>
              <a:t>Langemeijer</a:t>
            </a:r>
            <a:r>
              <a:rPr lang="nl-NL" sz="1200" dirty="0"/>
              <a:t> voor </a:t>
            </a:r>
            <a:r>
              <a:rPr lang="nl-NL" sz="1200" dirty="0" err="1"/>
              <a:t>Intrahof</a:t>
            </a:r>
            <a:r>
              <a:rPr lang="nl-NL" sz="1200" dirty="0"/>
              <a:t>/Bart Smit: aansporingsboete mag hoog zijn maar ook na matiging moet nog sprake zijn van een ‘serieuze prikkel tot aansporing’. (Geen uitspraak Hoge Raad.)</a:t>
            </a:r>
          </a:p>
          <a:p>
            <a:endParaRPr lang="nl-NL" sz="1200" dirty="0"/>
          </a:p>
          <a:p>
            <a:r>
              <a:rPr lang="nl-NL" sz="1200" dirty="0"/>
              <a:t>In feitenrechtspraak: alles komt voor, zonder uitleg of verantwoording.</a:t>
            </a:r>
          </a:p>
          <a:p>
            <a:r>
              <a:rPr lang="nl-NL" sz="1200" dirty="0"/>
              <a:t>Diverse 81 RO-arresten bevestigen de ‘bottom-up’-matiging, conform conclusies.</a:t>
            </a:r>
            <a:br>
              <a:rPr lang="nl-NL" sz="1200" dirty="0"/>
            </a:br>
            <a:endParaRPr lang="nl-NL" sz="1200" dirty="0"/>
          </a:p>
        </p:txBody>
      </p:sp>
      <p:sp>
        <p:nvSpPr>
          <p:cNvPr id="4" name="Slide Number Placeholder 3">
            <a:extLst>
              <a:ext uri="{FF2B5EF4-FFF2-40B4-BE49-F238E27FC236}">
                <a16:creationId xmlns:a16="http://schemas.microsoft.com/office/drawing/2014/main" id="{3BE7F757-05CF-BA5A-941D-F3C0730E706A}"/>
              </a:ext>
            </a:extLst>
          </p:cNvPr>
          <p:cNvSpPr>
            <a:spLocks noGrp="1"/>
          </p:cNvSpPr>
          <p:nvPr>
            <p:ph type="sldNum" sz="quarter" idx="12"/>
          </p:nvPr>
        </p:nvSpPr>
        <p:spPr/>
        <p:txBody>
          <a:bodyPr/>
          <a:lstStyle/>
          <a:p>
            <a:fld id="{B86DE904-C121-477E-B2B0-923493BF220C}" type="slidenum">
              <a:rPr lang="nl-NL" smtClean="0"/>
              <a:pPr/>
              <a:t>6</a:t>
            </a:fld>
            <a:endParaRPr lang="nl-NL"/>
          </a:p>
        </p:txBody>
      </p:sp>
    </p:spTree>
    <p:extLst>
      <p:ext uri="{BB962C8B-B14F-4D97-AF65-F5344CB8AC3E}">
        <p14:creationId xmlns:p14="http://schemas.microsoft.com/office/powerpoint/2010/main" val="63130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7904-8F35-363B-A01D-31276F5EB74B}"/>
              </a:ext>
            </a:extLst>
          </p:cNvPr>
          <p:cNvSpPr>
            <a:spLocks noGrp="1"/>
          </p:cNvSpPr>
          <p:nvPr>
            <p:ph type="title"/>
          </p:nvPr>
        </p:nvSpPr>
        <p:spPr/>
        <p:txBody>
          <a:bodyPr/>
          <a:lstStyle/>
          <a:p>
            <a:r>
              <a:rPr lang="nl-NL" dirty="0"/>
              <a:t>Voorbeeld 1: Rijnhoek (HR:2020:263)</a:t>
            </a:r>
          </a:p>
        </p:txBody>
      </p:sp>
      <p:sp>
        <p:nvSpPr>
          <p:cNvPr id="3" name="Content Placeholder 2">
            <a:extLst>
              <a:ext uri="{FF2B5EF4-FFF2-40B4-BE49-F238E27FC236}">
                <a16:creationId xmlns:a16="http://schemas.microsoft.com/office/drawing/2014/main" id="{C2BC1E33-9988-1FA0-F214-A043261E4849}"/>
              </a:ext>
            </a:extLst>
          </p:cNvPr>
          <p:cNvSpPr>
            <a:spLocks noGrp="1"/>
          </p:cNvSpPr>
          <p:nvPr>
            <p:ph idx="1"/>
          </p:nvPr>
        </p:nvSpPr>
        <p:spPr/>
        <p:txBody>
          <a:bodyPr/>
          <a:lstStyle/>
          <a:p>
            <a:r>
              <a:rPr lang="nl-NL" sz="1200" dirty="0"/>
              <a:t>Kabels in bouwperceel, strijd met garantie in koopovereenkomst (grote partijen!)</a:t>
            </a:r>
          </a:p>
          <a:p>
            <a:r>
              <a:rPr lang="nl-NL" sz="1200" dirty="0"/>
              <a:t>Koopovereenkomst is opgesteld door verkoper, verkoper bepaalde hoogte van de (marktconforme) boete.</a:t>
            </a:r>
          </a:p>
          <a:p>
            <a:r>
              <a:rPr lang="nl-NL" sz="1200" dirty="0"/>
              <a:t>Talloze verzoeken, sommaties, aanzegging boetes zinloos, koper herstelt uiteindelijk zelf.</a:t>
            </a:r>
          </a:p>
          <a:p>
            <a:endParaRPr lang="nl-NL" sz="1200" dirty="0"/>
          </a:p>
          <a:p>
            <a:r>
              <a:rPr lang="nl-NL" sz="1200" dirty="0"/>
              <a:t>Rb: onmogelijke bewijsopdracht koper, boete afgewezen </a:t>
            </a:r>
          </a:p>
          <a:p>
            <a:r>
              <a:rPr lang="nl-NL" sz="1200" dirty="0"/>
              <a:t>Gevorderde boete EUR 3.568.543 (EUR 4.014 per dag)</a:t>
            </a:r>
          </a:p>
          <a:p>
            <a:endParaRPr lang="nl-NL" sz="1200" dirty="0"/>
          </a:p>
          <a:p>
            <a:r>
              <a:rPr lang="nl-NL" sz="1200" dirty="0"/>
              <a:t>Hof DHA: matiging tot EUR 20.000. Argumenten:</a:t>
            </a:r>
          </a:p>
          <a:p>
            <a:pPr lvl="1"/>
            <a:r>
              <a:rPr lang="nl-NL" sz="1200" dirty="0"/>
              <a:t>Verzuim gedurende 889 dagen niet betwist (en loopt eigenlijk nog door…)</a:t>
            </a:r>
          </a:p>
          <a:p>
            <a:pPr lvl="1"/>
            <a:r>
              <a:rPr lang="nl-NL" sz="1200" dirty="0"/>
              <a:t>Boete is buiten proportie</a:t>
            </a:r>
          </a:p>
          <a:p>
            <a:pPr lvl="1"/>
            <a:r>
              <a:rPr lang="nl-NL" sz="1200" dirty="0"/>
              <a:t>Geen aanwijzing voor werkelijke schade of hinder bij bouw</a:t>
            </a:r>
          </a:p>
          <a:p>
            <a:endParaRPr lang="nl-NL" sz="1200" dirty="0"/>
          </a:p>
          <a:p>
            <a:r>
              <a:rPr lang="nl-NL" sz="1200" dirty="0"/>
              <a:t>A-G Wesseling-Van Gent: Juiste formele toets. Geen miskenning van boete als prikkel tot nakoming, immers niet tot nihil gematigd. Voldoende motivering. Niet-ontvankelijk en verwerpen beroep</a:t>
            </a:r>
          </a:p>
          <a:p>
            <a:r>
              <a:rPr lang="nl-NL" sz="1200" dirty="0"/>
              <a:t>HR: 81 RO</a:t>
            </a:r>
          </a:p>
        </p:txBody>
      </p:sp>
      <p:sp>
        <p:nvSpPr>
          <p:cNvPr id="4" name="Slide Number Placeholder 3">
            <a:extLst>
              <a:ext uri="{FF2B5EF4-FFF2-40B4-BE49-F238E27FC236}">
                <a16:creationId xmlns:a16="http://schemas.microsoft.com/office/drawing/2014/main" id="{C4113A42-5B42-4D28-B061-70B3CFD7170A}"/>
              </a:ext>
            </a:extLst>
          </p:cNvPr>
          <p:cNvSpPr>
            <a:spLocks noGrp="1"/>
          </p:cNvSpPr>
          <p:nvPr>
            <p:ph type="sldNum" sz="quarter" idx="12"/>
          </p:nvPr>
        </p:nvSpPr>
        <p:spPr/>
        <p:txBody>
          <a:bodyPr/>
          <a:lstStyle/>
          <a:p>
            <a:fld id="{B86DE904-C121-477E-B2B0-923493BF220C}" type="slidenum">
              <a:rPr lang="nl-NL" smtClean="0"/>
              <a:pPr/>
              <a:t>7</a:t>
            </a:fld>
            <a:endParaRPr lang="nl-NL"/>
          </a:p>
        </p:txBody>
      </p:sp>
    </p:spTree>
    <p:extLst>
      <p:ext uri="{BB962C8B-B14F-4D97-AF65-F5344CB8AC3E}">
        <p14:creationId xmlns:p14="http://schemas.microsoft.com/office/powerpoint/2010/main" val="254930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7904-8F35-363B-A01D-31276F5EB74B}"/>
              </a:ext>
            </a:extLst>
          </p:cNvPr>
          <p:cNvSpPr>
            <a:spLocks noGrp="1"/>
          </p:cNvSpPr>
          <p:nvPr>
            <p:ph type="title"/>
          </p:nvPr>
        </p:nvSpPr>
        <p:spPr/>
        <p:txBody>
          <a:bodyPr/>
          <a:lstStyle/>
          <a:p>
            <a:r>
              <a:rPr lang="nl-NL" dirty="0"/>
              <a:t>Voorbeeld 2: Klooster Breda (HR:2020:957)</a:t>
            </a:r>
          </a:p>
        </p:txBody>
      </p:sp>
      <p:sp>
        <p:nvSpPr>
          <p:cNvPr id="3" name="Content Placeholder 2">
            <a:extLst>
              <a:ext uri="{FF2B5EF4-FFF2-40B4-BE49-F238E27FC236}">
                <a16:creationId xmlns:a16="http://schemas.microsoft.com/office/drawing/2014/main" id="{C2BC1E33-9988-1FA0-F214-A043261E4849}"/>
              </a:ext>
            </a:extLst>
          </p:cNvPr>
          <p:cNvSpPr>
            <a:spLocks noGrp="1"/>
          </p:cNvSpPr>
          <p:nvPr>
            <p:ph idx="1"/>
          </p:nvPr>
        </p:nvSpPr>
        <p:spPr/>
        <p:txBody>
          <a:bodyPr/>
          <a:lstStyle/>
          <a:p>
            <a:r>
              <a:rPr lang="nl-NL" sz="1200" dirty="0"/>
              <a:t>Overname bouwproject tussen grote projectontwikkelaars met drie verplichtingen:</a:t>
            </a:r>
          </a:p>
          <a:p>
            <a:pPr lvl="1"/>
            <a:r>
              <a:rPr lang="nl-NL" sz="1200" dirty="0"/>
              <a:t>Verkoper krijgt opdrachten voor 160k en ‘blijft het gezicht’ van het project</a:t>
            </a:r>
          </a:p>
          <a:p>
            <a:pPr lvl="1"/>
            <a:r>
              <a:rPr lang="nl-NL" sz="1200" dirty="0"/>
              <a:t>Koper treedt in overleg met fiscus over een aftrekpost van een vennoot van verkoper</a:t>
            </a:r>
          </a:p>
          <a:p>
            <a:pPr lvl="1"/>
            <a:r>
              <a:rPr lang="nl-NL" sz="1200" dirty="0"/>
              <a:t>Koper zal reeds aangegane betalingsverplichtingen jegens projectcrediteuren nakomen</a:t>
            </a:r>
          </a:p>
          <a:p>
            <a:pPr lvl="1"/>
            <a:endParaRPr lang="nl-NL" sz="1200" dirty="0"/>
          </a:p>
          <a:p>
            <a:r>
              <a:rPr lang="nl-NL" sz="1200" dirty="0"/>
              <a:t>Boete in overname-overeenkomst: EUR 500.000 per overtreding, gevorderd wordt EUR 500.000</a:t>
            </a:r>
          </a:p>
          <a:p>
            <a:endParaRPr lang="nl-NL" sz="1200" dirty="0"/>
          </a:p>
          <a:p>
            <a:r>
              <a:rPr lang="nl-NL" sz="1200" dirty="0"/>
              <a:t>Hof SHE: Boete, ‘indien al verschuldigd’ matigen tot nihil. Argumenten:</a:t>
            </a:r>
          </a:p>
          <a:p>
            <a:pPr lvl="1"/>
            <a:r>
              <a:rPr lang="nl-NL" sz="1200" dirty="0"/>
              <a:t>Tekortkomingen zijn beperkt </a:t>
            </a:r>
          </a:p>
          <a:p>
            <a:pPr lvl="1"/>
            <a:r>
              <a:rPr lang="nl-NL" sz="1200" dirty="0"/>
              <a:t>Verkoper lijdt zelf geen schade</a:t>
            </a:r>
          </a:p>
          <a:p>
            <a:endParaRPr lang="nl-NL" sz="1200" dirty="0"/>
          </a:p>
          <a:p>
            <a:r>
              <a:rPr lang="nl-NL" sz="1200" dirty="0"/>
              <a:t>A-G Drijber: Juiste formele toets, en ‘juiste en redelijke uitkomst’. Verwerping. </a:t>
            </a:r>
          </a:p>
          <a:p>
            <a:r>
              <a:rPr lang="nl-NL" sz="1200" dirty="0"/>
              <a:t>HR: 81 RO</a:t>
            </a:r>
          </a:p>
        </p:txBody>
      </p:sp>
      <p:sp>
        <p:nvSpPr>
          <p:cNvPr id="4" name="Slide Number Placeholder 3">
            <a:extLst>
              <a:ext uri="{FF2B5EF4-FFF2-40B4-BE49-F238E27FC236}">
                <a16:creationId xmlns:a16="http://schemas.microsoft.com/office/drawing/2014/main" id="{C4113A42-5B42-4D28-B061-70B3CFD7170A}"/>
              </a:ext>
            </a:extLst>
          </p:cNvPr>
          <p:cNvSpPr>
            <a:spLocks noGrp="1"/>
          </p:cNvSpPr>
          <p:nvPr>
            <p:ph type="sldNum" sz="quarter" idx="12"/>
          </p:nvPr>
        </p:nvSpPr>
        <p:spPr/>
        <p:txBody>
          <a:bodyPr/>
          <a:lstStyle/>
          <a:p>
            <a:fld id="{B86DE904-C121-477E-B2B0-923493BF220C}" type="slidenum">
              <a:rPr lang="nl-NL" smtClean="0"/>
              <a:pPr/>
              <a:t>8</a:t>
            </a:fld>
            <a:endParaRPr lang="nl-NL"/>
          </a:p>
        </p:txBody>
      </p:sp>
    </p:spTree>
    <p:extLst>
      <p:ext uri="{BB962C8B-B14F-4D97-AF65-F5344CB8AC3E}">
        <p14:creationId xmlns:p14="http://schemas.microsoft.com/office/powerpoint/2010/main" val="44379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7904-8F35-363B-A01D-31276F5EB74B}"/>
              </a:ext>
            </a:extLst>
          </p:cNvPr>
          <p:cNvSpPr>
            <a:spLocks noGrp="1"/>
          </p:cNvSpPr>
          <p:nvPr>
            <p:ph type="title"/>
          </p:nvPr>
        </p:nvSpPr>
        <p:spPr/>
        <p:txBody>
          <a:bodyPr/>
          <a:lstStyle/>
          <a:p>
            <a:r>
              <a:rPr lang="nl-NL" dirty="0"/>
              <a:t>Voorbeeld 3: </a:t>
            </a:r>
            <a:r>
              <a:rPr lang="nl-NL" dirty="0" err="1"/>
              <a:t>Carinova</a:t>
            </a:r>
            <a:r>
              <a:rPr lang="nl-NL" dirty="0"/>
              <a:t> (HR:2020:1838)</a:t>
            </a:r>
          </a:p>
        </p:txBody>
      </p:sp>
      <p:sp>
        <p:nvSpPr>
          <p:cNvPr id="3" name="Content Placeholder 2">
            <a:extLst>
              <a:ext uri="{FF2B5EF4-FFF2-40B4-BE49-F238E27FC236}">
                <a16:creationId xmlns:a16="http://schemas.microsoft.com/office/drawing/2014/main" id="{C2BC1E33-9988-1FA0-F214-A043261E4849}"/>
              </a:ext>
            </a:extLst>
          </p:cNvPr>
          <p:cNvSpPr>
            <a:spLocks noGrp="1"/>
          </p:cNvSpPr>
          <p:nvPr>
            <p:ph idx="1"/>
          </p:nvPr>
        </p:nvSpPr>
        <p:spPr/>
        <p:txBody>
          <a:bodyPr/>
          <a:lstStyle/>
          <a:p>
            <a:r>
              <a:rPr lang="nl-NL" sz="1200" dirty="0"/>
              <a:t>Overtreding verbod onderverhuur (o.a. gelieerde stichtingen), gevorderde boete EUR 565.033</a:t>
            </a:r>
          </a:p>
          <a:p>
            <a:endParaRPr lang="nl-NL" sz="1200" dirty="0"/>
          </a:p>
          <a:p>
            <a:r>
              <a:rPr lang="nl-NL" sz="1200" dirty="0"/>
              <a:t>Hof ARL: matiging tot EUR 303.000. Argumenten:</a:t>
            </a:r>
          </a:p>
          <a:p>
            <a:pPr lvl="1"/>
            <a:r>
              <a:rPr lang="nl-NL" sz="1200" dirty="0" err="1"/>
              <a:t>Carinova</a:t>
            </a:r>
            <a:r>
              <a:rPr lang="nl-NL" sz="1200" dirty="0"/>
              <a:t> heeft overige verplichtingen steeds stipt nagekomen</a:t>
            </a:r>
          </a:p>
          <a:p>
            <a:pPr lvl="1"/>
            <a:r>
              <a:rPr lang="nl-NL" sz="1200" dirty="0"/>
              <a:t>Zeer forse onevenredigheid boete en schade (verhuurder: alleen kosten procedure)</a:t>
            </a:r>
          </a:p>
          <a:p>
            <a:pPr lvl="1"/>
            <a:r>
              <a:rPr lang="nl-NL" sz="1200" dirty="0"/>
              <a:t>Geen andere schade aannemelijk gemaakt</a:t>
            </a:r>
          </a:p>
          <a:p>
            <a:pPr lvl="1"/>
            <a:r>
              <a:rPr lang="nl-NL" sz="1200" dirty="0"/>
              <a:t>Matiging tot zodanig bedrag dat </a:t>
            </a:r>
            <a:r>
              <a:rPr lang="nl-NL" sz="1200" dirty="0" err="1"/>
              <a:t>Carinova</a:t>
            </a:r>
            <a:r>
              <a:rPr lang="nl-NL" sz="1200" dirty="0"/>
              <a:t> geen voordeel overhoudt aan de overtreding</a:t>
            </a:r>
          </a:p>
          <a:p>
            <a:pPr lvl="1"/>
            <a:endParaRPr lang="nl-NL" sz="1200" dirty="0"/>
          </a:p>
          <a:p>
            <a:r>
              <a:rPr lang="nl-NL" sz="1200" dirty="0"/>
              <a:t>A-G Wissink: Juiste formele toets. Vernietigen, o.a. oordeel hof voor wat betreft afweging van genoemde omstandigheden schiet tekort.</a:t>
            </a:r>
          </a:p>
          <a:p>
            <a:endParaRPr lang="nl-NL" sz="1200" dirty="0"/>
          </a:p>
          <a:p>
            <a:r>
              <a:rPr lang="nl-NL" sz="1200" dirty="0"/>
              <a:t>HR: Vernietigt op andere grond (onbegrijpelijk oordeel gelet op petitum) maar zonder uitspraak te doen over de feitelijke afweging van omstandigheden en gehanteerde motivering. </a:t>
            </a:r>
          </a:p>
        </p:txBody>
      </p:sp>
      <p:sp>
        <p:nvSpPr>
          <p:cNvPr id="4" name="Slide Number Placeholder 3">
            <a:extLst>
              <a:ext uri="{FF2B5EF4-FFF2-40B4-BE49-F238E27FC236}">
                <a16:creationId xmlns:a16="http://schemas.microsoft.com/office/drawing/2014/main" id="{C4113A42-5B42-4D28-B061-70B3CFD7170A}"/>
              </a:ext>
            </a:extLst>
          </p:cNvPr>
          <p:cNvSpPr>
            <a:spLocks noGrp="1"/>
          </p:cNvSpPr>
          <p:nvPr>
            <p:ph type="sldNum" sz="quarter" idx="12"/>
          </p:nvPr>
        </p:nvSpPr>
        <p:spPr/>
        <p:txBody>
          <a:bodyPr/>
          <a:lstStyle/>
          <a:p>
            <a:fld id="{B86DE904-C121-477E-B2B0-923493BF220C}" type="slidenum">
              <a:rPr lang="nl-NL" smtClean="0"/>
              <a:pPr/>
              <a:t>9</a:t>
            </a:fld>
            <a:endParaRPr lang="nl-NL"/>
          </a:p>
        </p:txBody>
      </p:sp>
    </p:spTree>
    <p:extLst>
      <p:ext uri="{BB962C8B-B14F-4D97-AF65-F5344CB8AC3E}">
        <p14:creationId xmlns:p14="http://schemas.microsoft.com/office/powerpoint/2010/main" val="2742591124"/>
      </p:ext>
    </p:extLst>
  </p:cSld>
  <p:clrMapOvr>
    <a:masterClrMapping/>
  </p:clrMapOvr>
</p:sld>
</file>

<file path=ppt/theme/theme1.xml><?xml version="1.0" encoding="utf-8"?>
<a:theme xmlns:a="http://schemas.openxmlformats.org/drawingml/2006/main" name="NautaDutilh PPT 2018 - blue">
  <a:themeElements>
    <a:clrScheme name="NautaDutilh">
      <a:dk1>
        <a:sysClr val="windowText" lastClr="000000"/>
      </a:dk1>
      <a:lt1>
        <a:srgbClr val="FFFFFF"/>
      </a:lt1>
      <a:dk2>
        <a:srgbClr val="4071BA"/>
      </a:dk2>
      <a:lt2>
        <a:srgbClr val="D1640E"/>
      </a:lt2>
      <a:accent1>
        <a:srgbClr val="4C4D4F"/>
      </a:accent1>
      <a:accent2>
        <a:srgbClr val="001A4C"/>
      </a:accent2>
      <a:accent3>
        <a:srgbClr val="F3903B"/>
      </a:accent3>
      <a:accent4>
        <a:srgbClr val="CFC4B9"/>
      </a:accent4>
      <a:accent5>
        <a:srgbClr val="A2BFE6"/>
      </a:accent5>
      <a:accent6>
        <a:srgbClr val="F8B46B"/>
      </a:accent6>
      <a:hlink>
        <a:srgbClr val="0000FF"/>
      </a:hlink>
      <a:folHlink>
        <a:srgbClr val="800080"/>
      </a:folHlink>
    </a:clrScheme>
    <a:fontScheme name="Custom 104">
      <a:majorFont>
        <a:latin typeface="HelveticaNeue LT 45 Light"/>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solidFill>
              <a:schemeClr val="accent1"/>
            </a:solidFill>
          </a:defRPr>
        </a:defPPr>
      </a:lstStyle>
    </a:txDef>
  </a:objectDefaults>
  <a:extraClrSchemeLst/>
  <a:extLst>
    <a:ext uri="{05A4C25C-085E-4340-85A3-A5531E510DB2}">
      <thm15:themeFamily xmlns:thm15="http://schemas.microsoft.com/office/thememl/2012/main" name="NautaDutilh PPT 2020 - blue.pptx" id="{96F2A783-6032-4254-ADB2-2679AD47477E}" vid="{7042F029-1964-4B61-98AE-2E03934685A6}"/>
    </a:ext>
  </a:extLst>
</a:theme>
</file>

<file path=ppt/theme/theme2.xml><?xml version="1.0" encoding="utf-8"?>
<a:theme xmlns:a="http://schemas.openxmlformats.org/drawingml/2006/main" name="Kantoorthema">
  <a:themeElements>
    <a:clrScheme name="NautaDutilh">
      <a:dk1>
        <a:sysClr val="windowText" lastClr="000000"/>
      </a:dk1>
      <a:lt1>
        <a:srgbClr val="FFFFFF"/>
      </a:lt1>
      <a:dk2>
        <a:srgbClr val="4071BA"/>
      </a:dk2>
      <a:lt2>
        <a:srgbClr val="D1640E"/>
      </a:lt2>
      <a:accent1>
        <a:srgbClr val="4C4D4F"/>
      </a:accent1>
      <a:accent2>
        <a:srgbClr val="001A4C"/>
      </a:accent2>
      <a:accent3>
        <a:srgbClr val="F3903B"/>
      </a:accent3>
      <a:accent4>
        <a:srgbClr val="CFC4B9"/>
      </a:accent4>
      <a:accent5>
        <a:srgbClr val="A2BFE6"/>
      </a:accent5>
      <a:accent6>
        <a:srgbClr val="F8B46B"/>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NautaDutilh">
      <a:dk1>
        <a:sysClr val="windowText" lastClr="000000"/>
      </a:dk1>
      <a:lt1>
        <a:srgbClr val="FFFFFF"/>
      </a:lt1>
      <a:dk2>
        <a:srgbClr val="4071BA"/>
      </a:dk2>
      <a:lt2>
        <a:srgbClr val="D1640E"/>
      </a:lt2>
      <a:accent1>
        <a:srgbClr val="4C4D4F"/>
      </a:accent1>
      <a:accent2>
        <a:srgbClr val="001A4C"/>
      </a:accent2>
      <a:accent3>
        <a:srgbClr val="F3903B"/>
      </a:accent3>
      <a:accent4>
        <a:srgbClr val="CFC4B9"/>
      </a:accent4>
      <a:accent5>
        <a:srgbClr val="A2BFE6"/>
      </a:accent5>
      <a:accent6>
        <a:srgbClr val="F8B46B"/>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1 6 " ? >  
 < p r o p e r t i e s   x m l n s = " h t t p : / / w w w . i m a n a g e . c o m / w o r k / x m l s c h e m a " >  
     < d o c u m e n t i d > P R O J E C T S ! 6 3 0 1 5 3 2 . 4 < / d o c u m e n t i d >  
     < s e n d e r i d > C H R I S T C < / s e n d e r i d >  
     < s e n d e r e m a i l > C Y R I L . C H R I S T I A A N S @ N A U T A D U T I L H . C O M < / s e n d e r e m a i l >  
     < l a s t m o d i f i e d > 2 0 2 3 - 0 6 - 2 8 T 1 4 : 3 8 : 3 6 . 0 0 0 0 0 0 0 + 0 2 : 0 0 < / l a s t m o d i f i e d >  
     < d a t a b a s e > P R O J E C T S < / d a t a b a s e >  
 < / p r o p e r t i e s > 
</file>

<file path=docProps/app.xml><?xml version="1.0" encoding="utf-8"?>
<Properties xmlns="http://schemas.openxmlformats.org/officeDocument/2006/extended-properties" xmlns:vt="http://schemas.openxmlformats.org/officeDocument/2006/docPropsVTypes">
  <Template>blank</Template>
  <TotalTime>3090</TotalTime>
  <Words>2546</Words>
  <Application>Microsoft Office PowerPoint</Application>
  <PresentationFormat>On-screen Show (16:9)</PresentationFormat>
  <Paragraphs>220</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HelveticaNeue LT 45 Light</vt:lpstr>
      <vt:lpstr>NautaDutilh PPT 2018 - blue</vt:lpstr>
      <vt:lpstr>Boetebedingen bij de Hoge Raad Afwegingen in 81 RO-zaken (e.a.)</vt:lpstr>
      <vt:lpstr>Drie discussies rond boetebedingen…</vt:lpstr>
      <vt:lpstr>De formele norm is niet veranderd…</vt:lpstr>
      <vt:lpstr>Motiveringseisen?</vt:lpstr>
      <vt:lpstr>Indien matiging, tot welk bedrag?</vt:lpstr>
      <vt:lpstr>Indien matiging, tot welk bedrag?</vt:lpstr>
      <vt:lpstr>Voorbeeld 1: Rijnhoek (HR:2020:263)</vt:lpstr>
      <vt:lpstr>Voorbeeld 2: Klooster Breda (HR:2020:957)</vt:lpstr>
      <vt:lpstr>Voorbeeld 3: Carinova (HR:2020:1838)</vt:lpstr>
      <vt:lpstr>Voorbeeld 4: Verkoop woning (HR 2021:1952)</vt:lpstr>
      <vt:lpstr>Voorbeeld 5: HCP/MN Services (HR:2022:393)</vt:lpstr>
      <vt:lpstr>Voorbeeld 6: NVM boete (PHR:2023:486)</vt:lpstr>
      <vt:lpstr>B2B, B2SME, B2C, C2C?</vt:lpstr>
      <vt:lpstr>Richtlijn Oneerlijke Bedingen?</vt:lpstr>
      <vt:lpstr>Hof-arresten over matiging in B2B zaken </vt:lpstr>
      <vt:lpstr>Argumenten</vt:lpstr>
      <vt:lpstr>Wat valt op in feitenrechtspraak en conclusies?</vt:lpstr>
    </vt:vector>
  </TitlesOfParts>
  <Company>NautaDutilh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NautaDutilh</dc:creator>
  <cp:lastModifiedBy>NautaDutilh</cp:lastModifiedBy>
  <cp:revision>19</cp:revision>
  <dcterms:created xsi:type="dcterms:W3CDTF">2023-04-20T08:34:07Z</dcterms:created>
  <dcterms:modified xsi:type="dcterms:W3CDTF">2023-06-28T12:38:36Z</dcterms:modified>
</cp:coreProperties>
</file>